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900" r:id="rId3"/>
    <p:sldId id="936" r:id="rId4"/>
    <p:sldId id="937" r:id="rId5"/>
    <p:sldId id="903" r:id="rId6"/>
    <p:sldId id="904" r:id="rId7"/>
    <p:sldId id="905" r:id="rId8"/>
    <p:sldId id="908" r:id="rId9"/>
    <p:sldId id="909" r:id="rId10"/>
    <p:sldId id="910" r:id="rId11"/>
    <p:sldId id="911" r:id="rId12"/>
    <p:sldId id="912" r:id="rId13"/>
    <p:sldId id="938" r:id="rId14"/>
    <p:sldId id="913" r:id="rId15"/>
    <p:sldId id="914" r:id="rId16"/>
    <p:sldId id="915" r:id="rId17"/>
    <p:sldId id="916" r:id="rId18"/>
    <p:sldId id="940" r:id="rId19"/>
    <p:sldId id="939" r:id="rId20"/>
    <p:sldId id="941" r:id="rId21"/>
    <p:sldId id="944" r:id="rId22"/>
    <p:sldId id="934" r:id="rId23"/>
    <p:sldId id="918" r:id="rId24"/>
    <p:sldId id="932" r:id="rId25"/>
    <p:sldId id="933" r:id="rId26"/>
    <p:sldId id="935" r:id="rId27"/>
    <p:sldId id="922" r:id="rId28"/>
    <p:sldId id="924" r:id="rId29"/>
    <p:sldId id="925" r:id="rId30"/>
    <p:sldId id="927" r:id="rId31"/>
    <p:sldId id="805" r:id="rId32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A586"/>
    <a:srgbClr val="FEE0C6"/>
    <a:srgbClr val="E6C1CB"/>
    <a:srgbClr val="B580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1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kalkylblad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65428409802564E-2"/>
          <c:y val="6.2292475318743649E-2"/>
          <c:w val="0.9338789394132786"/>
          <c:h val="0.834747569128273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>
                <a:shade val="53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7.2068190995356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CBF-4306-AF80-31656DDD418D}"/>
                </c:ext>
              </c:extLst>
            </c:dLbl>
            <c:dLbl>
              <c:idx val="1"/>
              <c:layout>
                <c:manualLayout>
                  <c:x val="-1.5038717592895758E-3"/>
                  <c:y val="3.20563294972743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CBF-4306-AF80-31656DDD41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derat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NET SALES KSEK</c:v>
                </c:pt>
                <c:pt idx="1">
                  <c:v>EBITDA KSEK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21168</c:v>
                </c:pt>
                <c:pt idx="1">
                  <c:v>-6957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BF-4306-AF80-31656DDD41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shade val="76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570663754981827E-17"/>
                  <c:y val="6.82702402584291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CBF-4306-AF80-31656DDD418D}"/>
                </c:ext>
              </c:extLst>
            </c:dLbl>
            <c:dLbl>
              <c:idx val="1"/>
              <c:layout>
                <c:manualLayout>
                  <c:x val="-9.6728537427415479E-17"/>
                  <c:y val="1.4383517741181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CBF-4306-AF80-31656DDD41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derat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NET SALES KSEK</c:v>
                </c:pt>
                <c:pt idx="1">
                  <c:v>EBITDA KSEK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18623</c:v>
                </c:pt>
                <c:pt idx="1">
                  <c:v>-7760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CBF-4306-AF80-31656DDD41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5141327509963654E-17"/>
                  <c:y val="6.5657934585099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9CBF-4306-AF80-31656DDD418D}"/>
                </c:ext>
              </c:extLst>
            </c:dLbl>
            <c:dLbl>
              <c:idx val="1"/>
              <c:layout>
                <c:manualLayout>
                  <c:x val="-1.2602919003243272E-3"/>
                  <c:y val="1.0560771249747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9CBF-4306-AF80-31656DDD41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derat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NET SALES KSEK</c:v>
                </c:pt>
                <c:pt idx="1">
                  <c:v>EBITDA KSEK</c:v>
                </c:pt>
              </c:strCache>
            </c:strRef>
          </c:cat>
          <c:val>
            <c:numRef>
              <c:f>Sheet1!$D$2:$D$3</c:f>
              <c:numCache>
                <c:formatCode>#,##0</c:formatCode>
                <c:ptCount val="2"/>
                <c:pt idx="0">
                  <c:v>18800</c:v>
                </c:pt>
                <c:pt idx="1">
                  <c:v>-5716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CBF-4306-AF80-31656DDD418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>
                <a:tint val="77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5141327509963654E-17"/>
                  <c:y val="6.56579345850999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9CBF-4306-AF80-31656DDD418D}"/>
                </c:ext>
              </c:extLst>
            </c:dLbl>
            <c:dLbl>
              <c:idx val="1"/>
              <c:layout>
                <c:manualLayout>
                  <c:x val="-1.1028265501992731E-16"/>
                  <c:y val="3.20512820512832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9CBF-4306-AF80-31656DDD41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derat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NET SALES KSEK</c:v>
                </c:pt>
                <c:pt idx="1">
                  <c:v>EBITDA KSEK</c:v>
                </c:pt>
              </c:strCache>
            </c:strRef>
          </c:cat>
          <c:val>
            <c:numRef>
              <c:f>Sheet1!$E$2:$E$3</c:f>
              <c:numCache>
                <c:formatCode>#,##0</c:formatCode>
                <c:ptCount val="2"/>
                <c:pt idx="0">
                  <c:v>23907</c:v>
                </c:pt>
                <c:pt idx="1">
                  <c:v>-4726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CBF-4306-AF80-31656DDD418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>
                <a:tint val="54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7792981820658729E-17"/>
                  <c:y val="7.903603010940837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Moderat" panose="00000500000000000000" pitchFamily="50" charset="0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EE9-4FCF-A363-D6AAF82D1B66}"/>
                </c:ext>
              </c:extLst>
            </c:dLbl>
            <c:dLbl>
              <c:idx val="1"/>
              <c:layout>
                <c:manualLayout>
                  <c:x val="1.5761904395486287E-3"/>
                  <c:y val="1.31726716849015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Moderat" panose="00000500000000000000" pitchFamily="50" charset="0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EE9-4FCF-A363-D6AAF82D1B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derat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NET SALES KSEK</c:v>
                </c:pt>
                <c:pt idx="1">
                  <c:v>EBITDA KSEK</c:v>
                </c:pt>
              </c:strCache>
            </c:strRef>
          </c:cat>
          <c:val>
            <c:numRef>
              <c:f>Sheet1!$F$2:$F$3</c:f>
              <c:numCache>
                <c:formatCode>#,##0</c:formatCode>
                <c:ptCount val="2"/>
                <c:pt idx="0">
                  <c:v>25588</c:v>
                </c:pt>
                <c:pt idx="1">
                  <c:v>-2969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E9-4FCF-A363-D6AAF82D1B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178104"/>
        <c:axId val="487176792"/>
      </c:barChart>
      <c:catAx>
        <c:axId val="48717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pPr>
            <a:endParaRPr lang="sv-SE"/>
          </a:p>
        </c:txPr>
        <c:crossAx val="487176792"/>
        <c:crosses val="autoZero"/>
        <c:auto val="1"/>
        <c:lblAlgn val="ctr"/>
        <c:lblOffset val="100"/>
        <c:noMultiLvlLbl val="0"/>
      </c:catAx>
      <c:valAx>
        <c:axId val="487176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pPr>
            <a:endParaRPr lang="sv-SE"/>
          </a:p>
        </c:txPr>
        <c:crossAx val="48717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0239260076148016"/>
          <c:y val="0.93782429840500714"/>
          <c:w val="0.37088642219911577"/>
          <c:h val="6.21757882664167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sv-SE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chemeClr val="accent2">
                  <a:shade val="4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BA4-4E99-B3D8-BD136795F1B1}"/>
              </c:ext>
            </c:extLst>
          </c:dPt>
          <c:dPt>
            <c:idx val="1"/>
            <c:bubble3D val="0"/>
            <c:spPr>
              <a:solidFill>
                <a:schemeClr val="accent2">
                  <a:shade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BA4-4E99-B3D8-BD136795F1B1}"/>
              </c:ext>
            </c:extLst>
          </c:dPt>
          <c:dPt>
            <c:idx val="2"/>
            <c:bubble3D val="0"/>
            <c:spPr>
              <a:solidFill>
                <a:schemeClr val="accent2">
                  <a:shade val="8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BA4-4E99-B3D8-BD136795F1B1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BA4-4E99-B3D8-BD136795F1B1}"/>
              </c:ext>
            </c:extLst>
          </c:dPt>
          <c:dPt>
            <c:idx val="4"/>
            <c:bubble3D val="0"/>
            <c:spPr>
              <a:solidFill>
                <a:schemeClr val="accent2">
                  <a:tint val="8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BA4-4E99-B3D8-BD136795F1B1}"/>
              </c:ext>
            </c:extLst>
          </c:dPt>
          <c:dPt>
            <c:idx val="5"/>
            <c:bubble3D val="0"/>
            <c:spPr>
              <a:solidFill>
                <a:schemeClr val="accent2">
                  <a:tint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BA4-4E99-B3D8-BD136795F1B1}"/>
              </c:ext>
            </c:extLst>
          </c:dPt>
          <c:dPt>
            <c:idx val="6"/>
            <c:bubble3D val="0"/>
            <c:spPr>
              <a:solidFill>
                <a:schemeClr val="accent2">
                  <a:tint val="4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BA4-4E99-B3D8-BD136795F1B1}"/>
              </c:ext>
            </c:extLst>
          </c:dPt>
          <c:dPt>
            <c:idx val="7"/>
            <c:bubble3D val="0"/>
            <c:spPr>
              <a:solidFill>
                <a:schemeClr val="accent2">
                  <a:tint val="7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791-4847-AE80-AF4D3F2568B9}"/>
              </c:ext>
            </c:extLst>
          </c:dPt>
          <c:dPt>
            <c:idx val="8"/>
            <c:bubble3D val="0"/>
            <c:spPr>
              <a:solidFill>
                <a:schemeClr val="accent2">
                  <a:tint val="5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B791-4847-AE80-AF4D3F2568B9}"/>
              </c:ext>
            </c:extLst>
          </c:dPt>
          <c:dPt>
            <c:idx val="9"/>
            <c:bubble3D val="0"/>
            <c:spPr>
              <a:solidFill>
                <a:schemeClr val="accent2">
                  <a:tint val="41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791-4847-AE80-AF4D3F2568B9}"/>
              </c:ext>
            </c:extLst>
          </c:dPt>
          <c:dPt>
            <c:idx val="10"/>
            <c:bubble3D val="0"/>
            <c:spPr>
              <a:solidFill>
                <a:schemeClr val="accent2">
                  <a:tint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791-4847-AE80-AF4D3F2568B9}"/>
              </c:ext>
            </c:extLst>
          </c:dPt>
          <c:dLbls>
            <c:dLbl>
              <c:idx val="0"/>
              <c:layout>
                <c:manualLayout>
                  <c:x val="-0.13769352644973729"/>
                  <c:y val="5.3186129804970964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8BA4-4E99-B3D8-BD136795F1B1}"/>
                </c:ext>
              </c:extLst>
            </c:dLbl>
            <c:dLbl>
              <c:idx val="1"/>
              <c:layout>
                <c:manualLayout>
                  <c:x val="4.745958506667379E-2"/>
                  <c:y val="-0.1538474722358407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BA4-4E99-B3D8-BD136795F1B1}"/>
                </c:ext>
              </c:extLst>
            </c:dLbl>
            <c:dLbl>
              <c:idx val="2"/>
              <c:layout>
                <c:manualLayout>
                  <c:x val="9.4400405617208832E-2"/>
                  <c:y val="2.817549681867359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8BA4-4E99-B3D8-BD136795F1B1}"/>
                </c:ext>
              </c:extLst>
            </c:dLbl>
            <c:dLbl>
              <c:idx val="3"/>
              <c:layout>
                <c:manualLayout>
                  <c:x val="6.032761602491906E-2"/>
                  <c:y val="0.150822427099208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Moderat" panose="00000500000000000000" pitchFamily="50" charset="0"/>
                      <a:ea typeface="+mn-ea"/>
                      <a:cs typeface="+mn-cs"/>
                    </a:defRPr>
                  </a:pPr>
                  <a:endParaRPr lang="sv-SE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6493366008053E-2"/>
                      <c:h val="0.112269902402040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BA4-4E99-B3D8-BD136795F1B1}"/>
                </c:ext>
              </c:extLst>
            </c:dLbl>
            <c:dLbl>
              <c:idx val="4"/>
              <c:layout>
                <c:manualLayout>
                  <c:x val="-0.114399088558606"/>
                  <c:y val="9.21033106812012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BA4-4E99-B3D8-BD136795F1B1}"/>
                </c:ext>
              </c:extLst>
            </c:dLbl>
            <c:dLbl>
              <c:idx val="5"/>
              <c:layout>
                <c:manualLayout>
                  <c:x val="-0.12802603999851717"/>
                  <c:y val="-7.682360789064554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BA4-4E99-B3D8-BD136795F1B1}"/>
                </c:ext>
              </c:extLst>
            </c:dLbl>
            <c:dLbl>
              <c:idx val="6"/>
              <c:layout>
                <c:manualLayout>
                  <c:x val="-3.1880071222476755E-2"/>
                  <c:y val="-2.076217426190387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BA4-4E99-B3D8-BD136795F1B1}"/>
                </c:ext>
              </c:extLst>
            </c:dLbl>
            <c:dLbl>
              <c:idx val="9"/>
              <c:layout>
                <c:manualLayout>
                  <c:x val="0.13066165386180234"/>
                  <c:y val="-3.208523347692562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791-4847-AE80-AF4D3F2568B9}"/>
                </c:ext>
              </c:extLst>
            </c:dLbl>
            <c:dLbl>
              <c:idx val="10"/>
              <c:layout>
                <c:manualLayout>
                  <c:x val="0.17650506753197012"/>
                  <c:y val="2.316391601672281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B791-4847-AE80-AF4D3F2568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derat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Frankrike / Belgien</c:v>
                </c:pt>
                <c:pt idx="1">
                  <c:v>Tyskland</c:v>
                </c:pt>
                <c:pt idx="2">
                  <c:v>Norden </c:v>
                </c:pt>
                <c:pt idx="3">
                  <c:v>Övriga marknader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10703478.279999999</c:v>
                </c:pt>
                <c:pt idx="1">
                  <c:v>6689430.9700000007</c:v>
                </c:pt>
                <c:pt idx="2">
                  <c:v>5213006</c:v>
                </c:pt>
                <c:pt idx="3">
                  <c:v>2981414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8BA4-4E99-B3D8-BD136795F1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derat" panose="00000500000000000000" pitchFamily="50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372767062258337E-2"/>
          <c:y val="2.8167395609725306E-2"/>
          <c:w val="0.9338789394132786"/>
          <c:h val="0.834747569128273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Q1 2022</c:v>
                </c:pt>
              </c:strCache>
            </c:strRef>
          </c:tx>
          <c:spPr>
            <a:solidFill>
              <a:schemeClr val="accent2">
                <a:shade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7.20681909953563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D9E-4E96-B557-9B2D68180161}"/>
                </c:ext>
              </c:extLst>
            </c:dLbl>
            <c:dLbl>
              <c:idx val="1"/>
              <c:layout>
                <c:manualLayout>
                  <c:x val="-1.5038717592895758E-3"/>
                  <c:y val="3.20563294972743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D9E-4E96-B557-9B2D68180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derat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NET SALES MSEK</c:v>
                </c:pt>
                <c:pt idx="1">
                  <c:v>EBITDA MSEK</c:v>
                </c:pt>
              </c:strCache>
            </c:strRef>
          </c:cat>
          <c:val>
            <c:numRef>
              <c:f>Sheet1!$B$2:$B$3</c:f>
              <c:numCache>
                <c:formatCode>#,##0</c:formatCode>
                <c:ptCount val="2"/>
                <c:pt idx="0">
                  <c:v>4701</c:v>
                </c:pt>
                <c:pt idx="1">
                  <c:v>-1278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9E-4E96-B557-9B2D6818016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Q1 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570663754981827E-17"/>
                  <c:y val="6.82702402584291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</a:t>
                    </a:r>
                    <a:r>
                      <a:rPr lang="en-US" baseline="0" dirty="0" smtClean="0"/>
                      <a:t> 103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D9E-4E96-B557-9B2D68180161}"/>
                </c:ext>
              </c:extLst>
            </c:dLbl>
            <c:dLbl>
              <c:idx val="1"/>
              <c:layout>
                <c:manualLayout>
                  <c:x val="-9.6728537427415479E-17"/>
                  <c:y val="1.4383517741181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D9E-4E96-B557-9B2D68180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derat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NET SALES MSEK</c:v>
                </c:pt>
                <c:pt idx="1">
                  <c:v>EBITDA MSEK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>
                  <c:v>7103</c:v>
                </c:pt>
                <c:pt idx="1">
                  <c:v>-106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D9E-4E96-B557-9B2D6818016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Q1 2024</c:v>
                </c:pt>
              </c:strCache>
            </c:strRef>
          </c:tx>
          <c:spPr>
            <a:solidFill>
              <a:schemeClr val="accent2">
                <a:tint val="6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5141327509963654E-17"/>
                  <c:y val="6.56579345850999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6 868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D9E-4E96-B557-9B2D68180161}"/>
                </c:ext>
              </c:extLst>
            </c:dLbl>
            <c:dLbl>
              <c:idx val="1"/>
              <c:layout>
                <c:manualLayout>
                  <c:x val="1.9472303111273818E-3"/>
                  <c:y val="5.50958487740323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D9E-4E96-B557-9B2D6818016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Moderat" panose="00000500000000000000" pitchFamily="50" charset="0"/>
                    <a:ea typeface="+mn-ea"/>
                    <a:cs typeface="+mn-cs"/>
                  </a:defRPr>
                </a:pPr>
                <a:endParaRPr lang="sv-S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Sheet1!$A$2:$A$3</c:f>
              <c:strCache>
                <c:ptCount val="2"/>
                <c:pt idx="0">
                  <c:v>NET SALES MSEK</c:v>
                </c:pt>
                <c:pt idx="1">
                  <c:v>EBITDA MSEK</c:v>
                </c:pt>
              </c:strCache>
            </c:strRef>
          </c:cat>
          <c:val>
            <c:numRef>
              <c:f>Sheet1!$D$2:$D$3</c:f>
              <c:numCache>
                <c:formatCode>#,##0</c:formatCode>
                <c:ptCount val="2"/>
                <c:pt idx="0">
                  <c:v>6868</c:v>
                </c:pt>
                <c:pt idx="1">
                  <c:v>114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D9E-4E96-B557-9B2D68180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87178104"/>
        <c:axId val="487176792"/>
      </c:barChart>
      <c:catAx>
        <c:axId val="487178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sv-SE"/>
          </a:p>
        </c:txPr>
        <c:crossAx val="487176792"/>
        <c:crosses val="autoZero"/>
        <c:auto val="1"/>
        <c:lblAlgn val="ctr"/>
        <c:lblOffset val="100"/>
        <c:noMultiLvlLbl val="0"/>
      </c:catAx>
      <c:valAx>
        <c:axId val="487176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pPr>
            <a:endParaRPr lang="sv-SE"/>
          </a:p>
        </c:txPr>
        <c:crossAx val="48717810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29220261802716019"/>
          <c:y val="0.937824403039064"/>
          <c:w val="0.467112988964068"/>
          <c:h val="5.28227272802068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defRPr>
          </a:pPr>
          <a:endParaRPr lang="sv-SE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aseline="0"/>
      </a:pPr>
      <a:endParaRPr lang="sv-SE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115D9C-4488-4C56-8546-69642ACFE326}" type="doc">
      <dgm:prSet loTypeId="urn:microsoft.com/office/officeart/2005/8/layout/cycle2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585F21E-5899-4741-8F45-AC0DD5E337F8}">
      <dgm:prSet phldrT="[Text]" custT="1"/>
      <dgm:spPr>
        <a:xfrm>
          <a:off x="7515838" y="3844"/>
          <a:ext cx="2111508" cy="2111508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  <a:hlinkClick xmlns:r="http://schemas.openxmlformats.org/officeDocument/2006/relationships" r:id="" action="ppaction://noaction"/>
          </a:endParaRPr>
        </a:p>
        <a:p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  <a:hlinkClick xmlns:r="http://schemas.openxmlformats.org/officeDocument/2006/relationships" r:id="" action="ppaction://noaction"/>
          </a:endParaRPr>
        </a:p>
        <a:p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  <a:hlinkClick xmlns:r="http://schemas.openxmlformats.org/officeDocument/2006/relationships" r:id="" action="ppaction://noaction"/>
          </a:endParaRPr>
        </a:p>
        <a:p>
          <a:r>
            <a:rPr lang="en-US" sz="8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  <a:hlinkClick xmlns:r="http://schemas.openxmlformats.org/officeDocument/2006/relationships" r:id="" action="ppaction://noaction"/>
            </a:rPr>
            <a:t>www.ellen.sewww.ellen.de</a:t>
          </a:r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  <a:p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  <a:p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  <a:p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2AB1BEE1-C445-4C94-B6F8-949E568F23D3}" type="parTrans" cxnId="{CD1F1FD9-CDA0-4EFB-B946-384751715DCF}">
      <dgm:prSet/>
      <dgm:spPr/>
      <dgm:t>
        <a:bodyPr/>
        <a:lstStyle/>
        <a:p>
          <a:endParaRPr lang="en-US" sz="90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16C9F91E-52C2-429E-9DF5-C91693B4080C}" type="sibTrans" cxnId="{CD1F1FD9-CDA0-4EFB-B946-384751715DCF}">
      <dgm:prSet custT="1"/>
      <dgm:spPr>
        <a:xfrm rot="1350000">
          <a:off x="9740644" y="1303628"/>
          <a:ext cx="560629" cy="712633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n-US" sz="6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DF19EC43-BA1C-4A25-B729-3B76C7281703}">
      <dgm:prSet phldrT="[Text]" custT="1"/>
      <dgm:spPr>
        <a:xfrm>
          <a:off x="11656729" y="4144734"/>
          <a:ext cx="2111508" cy="2111508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8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Print</a:t>
          </a:r>
        </a:p>
      </dgm:t>
    </dgm:pt>
    <dgm:pt modelId="{8C3B9790-8967-4348-8D8B-ADD487D5646E}" type="parTrans" cxnId="{D50A3F59-6F29-4425-883F-97426D7B2AFA}">
      <dgm:prSet/>
      <dgm:spPr/>
      <dgm:t>
        <a:bodyPr/>
        <a:lstStyle/>
        <a:p>
          <a:endParaRPr lang="en-US" sz="90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A34EFF34-B707-4738-890D-DA31EB80C615}" type="sibTrans" cxnId="{D50A3F59-6F29-4425-883F-97426D7B2AFA}">
      <dgm:prSet custT="1"/>
      <dgm:spPr>
        <a:xfrm rot="6750000">
          <a:off x="11831821" y="6293538"/>
          <a:ext cx="560629" cy="712633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n-US" sz="6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6CFD0B1D-8DF6-4134-B4FF-ED4C494770E1}">
      <dgm:prSet phldrT="[Text]" custT="1"/>
      <dgm:spPr>
        <a:xfrm>
          <a:off x="10443890" y="7072786"/>
          <a:ext cx="2111508" cy="2111508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Social Media</a:t>
          </a:r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  <a:p>
          <a:r>
            <a:rPr lang="en-US" sz="8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Facebook, Instagram &amp; </a:t>
          </a:r>
          <a:r>
            <a:rPr lang="en-US" sz="800" dirty="0" err="1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TikTok</a:t>
          </a:r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5500E6B3-4891-4784-9712-A35A15F2D27C}" type="parTrans" cxnId="{1760A74E-9800-4C63-AF21-C9F728AD718B}">
      <dgm:prSet/>
      <dgm:spPr/>
      <dgm:t>
        <a:bodyPr/>
        <a:lstStyle/>
        <a:p>
          <a:endParaRPr lang="en-US" sz="90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4ED8FA1B-6DAA-488F-9170-674C1EA9038B}" type="sibTrans" cxnId="{1760A74E-9800-4C63-AF21-C9F728AD718B}">
      <dgm:prSet custT="1"/>
      <dgm:spPr>
        <a:xfrm rot="9450000">
          <a:off x="9769963" y="8372570"/>
          <a:ext cx="560629" cy="712633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n-US" sz="6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2D7A1A2F-3507-4D8E-9B8A-4EB1E3EE8D3F}">
      <dgm:prSet phldrT="[Text]" custT="1"/>
      <dgm:spPr>
        <a:xfrm>
          <a:off x="4587787" y="7072786"/>
          <a:ext cx="2111508" cy="2111508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8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PR / Event</a:t>
          </a:r>
        </a:p>
      </dgm:t>
    </dgm:pt>
    <dgm:pt modelId="{117F9CDF-C998-4C21-9526-DF40EC6B2640}" type="parTrans" cxnId="{22AACE70-E358-430E-8D85-8D335DBD6C72}">
      <dgm:prSet/>
      <dgm:spPr/>
      <dgm:t>
        <a:bodyPr/>
        <a:lstStyle/>
        <a:p>
          <a:endParaRPr lang="en-US" sz="90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087508CD-DA6F-4B4C-A680-F7B570CD7857}" type="sibTrans" cxnId="{22AACE70-E358-430E-8D85-8D335DBD6C72}">
      <dgm:prSet custT="1"/>
      <dgm:spPr>
        <a:xfrm rot="14850000">
          <a:off x="4762879" y="6322856"/>
          <a:ext cx="560629" cy="712633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n-US" sz="6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9DF16603-F702-4359-98AA-85F62A2B7ACE}">
      <dgm:prSet phldrT="[Text]" custT="1"/>
      <dgm:spPr>
        <a:xfrm>
          <a:off x="3374948" y="4144734"/>
          <a:ext cx="2111508" cy="2111508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Profession &amp; relevant partners</a:t>
          </a:r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E954F14E-081C-45FF-9B9A-54F43E4D1846}" type="parTrans" cxnId="{EE6AA2A8-1496-4171-B7C4-BED3944958B2}">
      <dgm:prSet/>
      <dgm:spPr/>
      <dgm:t>
        <a:bodyPr/>
        <a:lstStyle/>
        <a:p>
          <a:endParaRPr lang="en-US" sz="90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B3B44217-B48E-4B73-82CF-F5E3636A445D}" type="sibTrans" cxnId="{EE6AA2A8-1496-4171-B7C4-BED3944958B2}">
      <dgm:prSet custT="1"/>
      <dgm:spPr>
        <a:xfrm rot="17550000">
          <a:off x="4750735" y="3394804"/>
          <a:ext cx="560629" cy="712633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n-US" sz="6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D738050D-202B-40EB-9EBA-D86E7A79A701}">
      <dgm:prSet phldrT="[Text]" custT="1"/>
      <dgm:spPr>
        <a:xfrm>
          <a:off x="4587787" y="1216682"/>
          <a:ext cx="2111508" cy="2111508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800" dirty="0" smtClean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Activation via reseller</a:t>
          </a:r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E0E914C6-BDC3-4C29-BBA7-5C73509A3CD7}" type="parTrans" cxnId="{C9201583-F480-4821-AE07-86A1C86944BA}">
      <dgm:prSet/>
      <dgm:spPr/>
      <dgm:t>
        <a:bodyPr/>
        <a:lstStyle/>
        <a:p>
          <a:endParaRPr lang="en-US" sz="90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3EF186CE-70A7-42D9-B5EE-A37CBF348D7C}" type="sibTrans" cxnId="{C9201583-F480-4821-AE07-86A1C86944BA}">
      <dgm:prSet custT="1"/>
      <dgm:spPr>
        <a:xfrm rot="20250000">
          <a:off x="6812593" y="1315772"/>
          <a:ext cx="560629" cy="712633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n-US" sz="6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43989A25-B04A-4570-A700-3DDE35AF33B2}">
      <dgm:prSet phldrT="[Text]" custT="1"/>
      <dgm:spPr>
        <a:xfrm>
          <a:off x="10443890" y="1216682"/>
          <a:ext cx="2111508" cy="2111508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8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Ellen´s </a:t>
          </a:r>
        </a:p>
        <a:p>
          <a:r>
            <a:rPr lang="en-US" sz="800" dirty="0" smtClean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Intimate Care School</a:t>
          </a:r>
          <a:endParaRPr lang="en-US" sz="8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86B1BF38-2ABA-4FC3-A011-6523D6F15CC7}" type="parTrans" cxnId="{9E581117-AB8E-453E-93DA-0CF5366002D0}">
      <dgm:prSet/>
      <dgm:spPr/>
      <dgm:t>
        <a:bodyPr/>
        <a:lstStyle/>
        <a:p>
          <a:endParaRPr lang="en-US" sz="90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FE70CD82-598A-4114-B431-C3E783A99AE8}" type="sibTrans" cxnId="{9E581117-AB8E-453E-93DA-0CF5366002D0}">
      <dgm:prSet custT="1"/>
      <dgm:spPr>
        <a:xfrm rot="4050000">
          <a:off x="11819677" y="3365486"/>
          <a:ext cx="560629" cy="712633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n-US" sz="6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7F79C4DA-5A1A-439E-88D7-C6BF153AB3FD}">
      <dgm:prSet phldrT="[Text]" custT="1"/>
      <dgm:spPr>
        <a:xfrm>
          <a:off x="7515838" y="8285624"/>
          <a:ext cx="2111508" cy="2111508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r>
            <a:rPr lang="en-US" sz="8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LinkedIn</a:t>
          </a:r>
        </a:p>
      </dgm:t>
    </dgm:pt>
    <dgm:pt modelId="{15FBFFF3-AF5B-4C07-81BE-BEB5B38404C2}" type="parTrans" cxnId="{547B8A64-4A2F-4FE4-96D2-6178BA0A24A5}">
      <dgm:prSet/>
      <dgm:spPr/>
      <dgm:t>
        <a:bodyPr/>
        <a:lstStyle/>
        <a:p>
          <a:endParaRPr lang="en-US" sz="90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2486D9C7-8D40-47FF-8475-DF922F8FB414}" type="sibTrans" cxnId="{547B8A64-4A2F-4FE4-96D2-6178BA0A24A5}">
      <dgm:prSet custT="1"/>
      <dgm:spPr>
        <a:xfrm rot="12150000">
          <a:off x="6841911" y="8384714"/>
          <a:ext cx="560629" cy="712633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gm:spPr>
      <dgm:t>
        <a:bodyPr/>
        <a:lstStyle/>
        <a:p>
          <a:endParaRPr lang="en-US" sz="6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gm:t>
    </dgm:pt>
    <dgm:pt modelId="{0996BD43-D768-4729-9198-B04C8E17B6AD}" type="pres">
      <dgm:prSet presAssocID="{64115D9C-4488-4C56-8546-69642ACFE32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2A14C4B-2B7F-4BEE-87A8-26B368125F5A}" type="pres">
      <dgm:prSet presAssocID="{5585F21E-5899-4741-8F45-AC0DD5E337F8}" presName="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5E0931-15D7-46F4-9FA0-7D553EF187B5}" type="pres">
      <dgm:prSet presAssocID="{16C9F91E-52C2-429E-9DF5-C91693B4080C}" presName="sibTrans" presStyleLbl="sibTrans2D1" presStyleIdx="0" presStyleCnt="8"/>
      <dgm:spPr/>
      <dgm:t>
        <a:bodyPr/>
        <a:lstStyle/>
        <a:p>
          <a:endParaRPr lang="en-US"/>
        </a:p>
      </dgm:t>
    </dgm:pt>
    <dgm:pt modelId="{EE72AFF4-2B46-4012-9E14-0E8B64556EE2}" type="pres">
      <dgm:prSet presAssocID="{16C9F91E-52C2-429E-9DF5-C91693B4080C}" presName="connectorText" presStyleLbl="sibTrans2D1" presStyleIdx="0" presStyleCnt="8"/>
      <dgm:spPr/>
      <dgm:t>
        <a:bodyPr/>
        <a:lstStyle/>
        <a:p>
          <a:endParaRPr lang="en-US"/>
        </a:p>
      </dgm:t>
    </dgm:pt>
    <dgm:pt modelId="{6A4B389A-AEAA-4C6A-821F-1A61B8B36BA4}" type="pres">
      <dgm:prSet presAssocID="{43989A25-B04A-4570-A700-3DDE35AF33B2}" presName="node" presStyleLbl="node1" presStyleIdx="1" presStyleCnt="8" custScaleX="10756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8535EE-5FBC-46FD-A3E4-91FAF7CF4F83}" type="pres">
      <dgm:prSet presAssocID="{FE70CD82-598A-4114-B431-C3E783A99AE8}" presName="sibTrans" presStyleLbl="sibTrans2D1" presStyleIdx="1" presStyleCnt="8"/>
      <dgm:spPr/>
      <dgm:t>
        <a:bodyPr/>
        <a:lstStyle/>
        <a:p>
          <a:endParaRPr lang="en-US"/>
        </a:p>
      </dgm:t>
    </dgm:pt>
    <dgm:pt modelId="{96309D96-8BA9-4DF8-8F7B-E79160C42E7D}" type="pres">
      <dgm:prSet presAssocID="{FE70CD82-598A-4114-B431-C3E783A99AE8}" presName="connectorText" presStyleLbl="sibTrans2D1" presStyleIdx="1" presStyleCnt="8"/>
      <dgm:spPr/>
      <dgm:t>
        <a:bodyPr/>
        <a:lstStyle/>
        <a:p>
          <a:endParaRPr lang="en-US"/>
        </a:p>
      </dgm:t>
    </dgm:pt>
    <dgm:pt modelId="{19848855-60CE-4230-AE54-D9B63768E656}" type="pres">
      <dgm:prSet presAssocID="{DF19EC43-BA1C-4A25-B729-3B76C7281703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7A37C9-6850-4A38-9563-0BE6B31BC003}" type="pres">
      <dgm:prSet presAssocID="{A34EFF34-B707-4738-890D-DA31EB80C615}" presName="sibTrans" presStyleLbl="sibTrans2D1" presStyleIdx="2" presStyleCnt="8"/>
      <dgm:spPr/>
      <dgm:t>
        <a:bodyPr/>
        <a:lstStyle/>
        <a:p>
          <a:endParaRPr lang="en-US"/>
        </a:p>
      </dgm:t>
    </dgm:pt>
    <dgm:pt modelId="{60493753-6BBB-4C45-A99C-F7DE869CE5BB}" type="pres">
      <dgm:prSet presAssocID="{A34EFF34-B707-4738-890D-DA31EB80C615}" presName="connectorText" presStyleLbl="sibTrans2D1" presStyleIdx="2" presStyleCnt="8"/>
      <dgm:spPr/>
      <dgm:t>
        <a:bodyPr/>
        <a:lstStyle/>
        <a:p>
          <a:endParaRPr lang="en-US"/>
        </a:p>
      </dgm:t>
    </dgm:pt>
    <dgm:pt modelId="{7419B5E8-73BE-4292-94E8-0518E4E45DBF}" type="pres">
      <dgm:prSet presAssocID="{6CFD0B1D-8DF6-4134-B4FF-ED4C494770E1}" presName="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BD5706-7C7E-481A-90A8-5D0561712EDF}" type="pres">
      <dgm:prSet presAssocID="{4ED8FA1B-6DAA-488F-9170-674C1EA9038B}" presName="sibTrans" presStyleLbl="sibTrans2D1" presStyleIdx="3" presStyleCnt="8"/>
      <dgm:spPr/>
      <dgm:t>
        <a:bodyPr/>
        <a:lstStyle/>
        <a:p>
          <a:endParaRPr lang="en-US"/>
        </a:p>
      </dgm:t>
    </dgm:pt>
    <dgm:pt modelId="{7B978689-05F6-44C5-AF32-F17C87AFEF06}" type="pres">
      <dgm:prSet presAssocID="{4ED8FA1B-6DAA-488F-9170-674C1EA9038B}" presName="connectorText" presStyleLbl="sibTrans2D1" presStyleIdx="3" presStyleCnt="8"/>
      <dgm:spPr/>
      <dgm:t>
        <a:bodyPr/>
        <a:lstStyle/>
        <a:p>
          <a:endParaRPr lang="en-US"/>
        </a:p>
      </dgm:t>
    </dgm:pt>
    <dgm:pt modelId="{E5A56266-AAD1-421D-9B8C-F56E8F63CE05}" type="pres">
      <dgm:prSet presAssocID="{7F79C4DA-5A1A-439E-88D7-C6BF153AB3FD}" presName="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3BE739E-AA5F-49D5-B897-464F9053CC2F}" type="pres">
      <dgm:prSet presAssocID="{2486D9C7-8D40-47FF-8475-DF922F8FB414}" presName="sibTrans" presStyleLbl="sibTrans2D1" presStyleIdx="4" presStyleCnt="8"/>
      <dgm:spPr/>
      <dgm:t>
        <a:bodyPr/>
        <a:lstStyle/>
        <a:p>
          <a:endParaRPr lang="en-US"/>
        </a:p>
      </dgm:t>
    </dgm:pt>
    <dgm:pt modelId="{4536FE0D-B329-4075-86BB-42F5A552C696}" type="pres">
      <dgm:prSet presAssocID="{2486D9C7-8D40-47FF-8475-DF922F8FB414}" presName="connectorText" presStyleLbl="sibTrans2D1" presStyleIdx="4" presStyleCnt="8"/>
      <dgm:spPr/>
      <dgm:t>
        <a:bodyPr/>
        <a:lstStyle/>
        <a:p>
          <a:endParaRPr lang="en-US"/>
        </a:p>
      </dgm:t>
    </dgm:pt>
    <dgm:pt modelId="{5B2FB247-2BF0-4E0F-A56A-732F189CA152}" type="pres">
      <dgm:prSet presAssocID="{2D7A1A2F-3507-4D8E-9B8A-4EB1E3EE8D3F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384C4E-13E1-4153-B9E8-D8745C3913C8}" type="pres">
      <dgm:prSet presAssocID="{087508CD-DA6F-4B4C-A680-F7B570CD7857}" presName="sibTrans" presStyleLbl="sibTrans2D1" presStyleIdx="5" presStyleCnt="8"/>
      <dgm:spPr/>
      <dgm:t>
        <a:bodyPr/>
        <a:lstStyle/>
        <a:p>
          <a:endParaRPr lang="en-US"/>
        </a:p>
      </dgm:t>
    </dgm:pt>
    <dgm:pt modelId="{BC17F432-58FA-4982-B82A-F02C3B098FDB}" type="pres">
      <dgm:prSet presAssocID="{087508CD-DA6F-4B4C-A680-F7B570CD7857}" presName="connectorText" presStyleLbl="sibTrans2D1" presStyleIdx="5" presStyleCnt="8"/>
      <dgm:spPr/>
      <dgm:t>
        <a:bodyPr/>
        <a:lstStyle/>
        <a:p>
          <a:endParaRPr lang="en-US"/>
        </a:p>
      </dgm:t>
    </dgm:pt>
    <dgm:pt modelId="{EC3285C1-03C8-404D-A29C-017329B7C3B4}" type="pres">
      <dgm:prSet presAssocID="{9DF16603-F702-4359-98AA-85F62A2B7ACE}" presName="node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B0A719-1A0D-4B51-B6B9-44DD328C688B}" type="pres">
      <dgm:prSet presAssocID="{B3B44217-B48E-4B73-82CF-F5E3636A445D}" presName="sibTrans" presStyleLbl="sibTrans2D1" presStyleIdx="6" presStyleCnt="8"/>
      <dgm:spPr/>
      <dgm:t>
        <a:bodyPr/>
        <a:lstStyle/>
        <a:p>
          <a:endParaRPr lang="en-US"/>
        </a:p>
      </dgm:t>
    </dgm:pt>
    <dgm:pt modelId="{7BB40DB8-FC78-4355-9C50-860070067D0D}" type="pres">
      <dgm:prSet presAssocID="{B3B44217-B48E-4B73-82CF-F5E3636A445D}" presName="connectorText" presStyleLbl="sibTrans2D1" presStyleIdx="6" presStyleCnt="8"/>
      <dgm:spPr/>
      <dgm:t>
        <a:bodyPr/>
        <a:lstStyle/>
        <a:p>
          <a:endParaRPr lang="en-US"/>
        </a:p>
      </dgm:t>
    </dgm:pt>
    <dgm:pt modelId="{4F639BA9-3B56-4D16-9BFD-7809E584800D}" type="pres">
      <dgm:prSet presAssocID="{D738050D-202B-40EB-9EBA-D86E7A79A701}" presName="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4781C56-C568-4113-A477-57E6101A0705}" type="pres">
      <dgm:prSet presAssocID="{3EF186CE-70A7-42D9-B5EE-A37CBF348D7C}" presName="sibTrans" presStyleLbl="sibTrans2D1" presStyleIdx="7" presStyleCnt="8"/>
      <dgm:spPr/>
      <dgm:t>
        <a:bodyPr/>
        <a:lstStyle/>
        <a:p>
          <a:endParaRPr lang="en-US"/>
        </a:p>
      </dgm:t>
    </dgm:pt>
    <dgm:pt modelId="{29592D19-2A6A-40E8-B325-EEC00E8C6260}" type="pres">
      <dgm:prSet presAssocID="{3EF186CE-70A7-42D9-B5EE-A37CBF348D7C}" presName="connectorText" presStyleLbl="sibTrans2D1" presStyleIdx="7" presStyleCnt="8"/>
      <dgm:spPr/>
      <dgm:t>
        <a:bodyPr/>
        <a:lstStyle/>
        <a:p>
          <a:endParaRPr lang="en-US"/>
        </a:p>
      </dgm:t>
    </dgm:pt>
  </dgm:ptLst>
  <dgm:cxnLst>
    <dgm:cxn modelId="{917917B2-B033-404C-9D9B-ED63F1D9F066}" type="presOf" srcId="{3EF186CE-70A7-42D9-B5EE-A37CBF348D7C}" destId="{64781C56-C568-4113-A477-57E6101A0705}" srcOrd="0" destOrd="0" presId="urn:microsoft.com/office/officeart/2005/8/layout/cycle2"/>
    <dgm:cxn modelId="{E1C50C75-6FE0-4C5B-917F-A18E71F3566A}" type="presOf" srcId="{2486D9C7-8D40-47FF-8475-DF922F8FB414}" destId="{43BE739E-AA5F-49D5-B897-464F9053CC2F}" srcOrd="0" destOrd="0" presId="urn:microsoft.com/office/officeart/2005/8/layout/cycle2"/>
    <dgm:cxn modelId="{D2D20AB7-A538-4AB7-8B08-5E0594A527FB}" type="presOf" srcId="{B3B44217-B48E-4B73-82CF-F5E3636A445D}" destId="{7BB40DB8-FC78-4355-9C50-860070067D0D}" srcOrd="1" destOrd="0" presId="urn:microsoft.com/office/officeart/2005/8/layout/cycle2"/>
    <dgm:cxn modelId="{73D98E8B-DA79-4311-AD88-887C1F0D717D}" type="presOf" srcId="{5585F21E-5899-4741-8F45-AC0DD5E337F8}" destId="{52A14C4B-2B7F-4BEE-87A8-26B368125F5A}" srcOrd="0" destOrd="0" presId="urn:microsoft.com/office/officeart/2005/8/layout/cycle2"/>
    <dgm:cxn modelId="{1760A74E-9800-4C63-AF21-C9F728AD718B}" srcId="{64115D9C-4488-4C56-8546-69642ACFE326}" destId="{6CFD0B1D-8DF6-4134-B4FF-ED4C494770E1}" srcOrd="3" destOrd="0" parTransId="{5500E6B3-4891-4784-9712-A35A15F2D27C}" sibTransId="{4ED8FA1B-6DAA-488F-9170-674C1EA9038B}"/>
    <dgm:cxn modelId="{C9201583-F480-4821-AE07-86A1C86944BA}" srcId="{64115D9C-4488-4C56-8546-69642ACFE326}" destId="{D738050D-202B-40EB-9EBA-D86E7A79A701}" srcOrd="7" destOrd="0" parTransId="{E0E914C6-BDC3-4C29-BBA7-5C73509A3CD7}" sibTransId="{3EF186CE-70A7-42D9-B5EE-A37CBF348D7C}"/>
    <dgm:cxn modelId="{D8BD5A55-73E8-49AA-B770-BC97CC2C404C}" type="presOf" srcId="{16C9F91E-52C2-429E-9DF5-C91693B4080C}" destId="{F15E0931-15D7-46F4-9FA0-7D553EF187B5}" srcOrd="0" destOrd="0" presId="urn:microsoft.com/office/officeart/2005/8/layout/cycle2"/>
    <dgm:cxn modelId="{BF6E0D2D-E9C9-498C-8B44-6B19996313CA}" type="presOf" srcId="{3EF186CE-70A7-42D9-B5EE-A37CBF348D7C}" destId="{29592D19-2A6A-40E8-B325-EEC00E8C6260}" srcOrd="1" destOrd="0" presId="urn:microsoft.com/office/officeart/2005/8/layout/cycle2"/>
    <dgm:cxn modelId="{83256684-AFE9-4934-9B97-A9970C3E55EE}" type="presOf" srcId="{FE70CD82-598A-4114-B431-C3E783A99AE8}" destId="{96309D96-8BA9-4DF8-8F7B-E79160C42E7D}" srcOrd="1" destOrd="0" presId="urn:microsoft.com/office/officeart/2005/8/layout/cycle2"/>
    <dgm:cxn modelId="{E60A37B8-B8CE-4340-8E23-509FB206B1F0}" type="presOf" srcId="{4ED8FA1B-6DAA-488F-9170-674C1EA9038B}" destId="{62BD5706-7C7E-481A-90A8-5D0561712EDF}" srcOrd="0" destOrd="0" presId="urn:microsoft.com/office/officeart/2005/8/layout/cycle2"/>
    <dgm:cxn modelId="{F8420F36-011C-4F14-BEE5-72020AD94588}" type="presOf" srcId="{A34EFF34-B707-4738-890D-DA31EB80C615}" destId="{60493753-6BBB-4C45-A99C-F7DE869CE5BB}" srcOrd="1" destOrd="0" presId="urn:microsoft.com/office/officeart/2005/8/layout/cycle2"/>
    <dgm:cxn modelId="{C5F9505E-2AD7-402F-926F-D15B00BCAA92}" type="presOf" srcId="{4ED8FA1B-6DAA-488F-9170-674C1EA9038B}" destId="{7B978689-05F6-44C5-AF32-F17C87AFEF06}" srcOrd="1" destOrd="0" presId="urn:microsoft.com/office/officeart/2005/8/layout/cycle2"/>
    <dgm:cxn modelId="{A109211D-E2FB-4CB5-B28E-AD3F8B8F05C3}" type="presOf" srcId="{087508CD-DA6F-4B4C-A680-F7B570CD7857}" destId="{BC17F432-58FA-4982-B82A-F02C3B098FDB}" srcOrd="1" destOrd="0" presId="urn:microsoft.com/office/officeart/2005/8/layout/cycle2"/>
    <dgm:cxn modelId="{22AACE70-E358-430E-8D85-8D335DBD6C72}" srcId="{64115D9C-4488-4C56-8546-69642ACFE326}" destId="{2D7A1A2F-3507-4D8E-9B8A-4EB1E3EE8D3F}" srcOrd="5" destOrd="0" parTransId="{117F9CDF-C998-4C21-9526-DF40EC6B2640}" sibTransId="{087508CD-DA6F-4B4C-A680-F7B570CD7857}"/>
    <dgm:cxn modelId="{5EF92EE2-F38E-4280-B5EF-47D71AE174C7}" type="presOf" srcId="{FE70CD82-598A-4114-B431-C3E783A99AE8}" destId="{488535EE-5FBC-46FD-A3E4-91FAF7CF4F83}" srcOrd="0" destOrd="0" presId="urn:microsoft.com/office/officeart/2005/8/layout/cycle2"/>
    <dgm:cxn modelId="{EE6AA2A8-1496-4171-B7C4-BED3944958B2}" srcId="{64115D9C-4488-4C56-8546-69642ACFE326}" destId="{9DF16603-F702-4359-98AA-85F62A2B7ACE}" srcOrd="6" destOrd="0" parTransId="{E954F14E-081C-45FF-9B9A-54F43E4D1846}" sibTransId="{B3B44217-B48E-4B73-82CF-F5E3636A445D}"/>
    <dgm:cxn modelId="{9E581117-AB8E-453E-93DA-0CF5366002D0}" srcId="{64115D9C-4488-4C56-8546-69642ACFE326}" destId="{43989A25-B04A-4570-A700-3DDE35AF33B2}" srcOrd="1" destOrd="0" parTransId="{86B1BF38-2ABA-4FC3-A011-6523D6F15CC7}" sibTransId="{FE70CD82-598A-4114-B431-C3E783A99AE8}"/>
    <dgm:cxn modelId="{2AA8FB47-AF98-40CB-929E-4878F3B65FE7}" type="presOf" srcId="{B3B44217-B48E-4B73-82CF-F5E3636A445D}" destId="{4EB0A719-1A0D-4B51-B6B9-44DD328C688B}" srcOrd="0" destOrd="0" presId="urn:microsoft.com/office/officeart/2005/8/layout/cycle2"/>
    <dgm:cxn modelId="{4E9DF532-07A3-4C2D-804C-7E9088E7BAAA}" type="presOf" srcId="{A34EFF34-B707-4738-890D-DA31EB80C615}" destId="{CF7A37C9-6850-4A38-9563-0BE6B31BC003}" srcOrd="0" destOrd="0" presId="urn:microsoft.com/office/officeart/2005/8/layout/cycle2"/>
    <dgm:cxn modelId="{7947B475-62F1-482C-85DE-C68ABD78AB01}" type="presOf" srcId="{DF19EC43-BA1C-4A25-B729-3B76C7281703}" destId="{19848855-60CE-4230-AE54-D9B63768E656}" srcOrd="0" destOrd="0" presId="urn:microsoft.com/office/officeart/2005/8/layout/cycle2"/>
    <dgm:cxn modelId="{84EBC25C-52C1-4D00-810C-62AC82AE0771}" type="presOf" srcId="{64115D9C-4488-4C56-8546-69642ACFE326}" destId="{0996BD43-D768-4729-9198-B04C8E17B6AD}" srcOrd="0" destOrd="0" presId="urn:microsoft.com/office/officeart/2005/8/layout/cycle2"/>
    <dgm:cxn modelId="{18B5DC93-24E9-40DE-9CA8-C15A04EFB826}" type="presOf" srcId="{2486D9C7-8D40-47FF-8475-DF922F8FB414}" destId="{4536FE0D-B329-4075-86BB-42F5A552C696}" srcOrd="1" destOrd="0" presId="urn:microsoft.com/office/officeart/2005/8/layout/cycle2"/>
    <dgm:cxn modelId="{093F7B06-FFBD-4AA4-BC41-88D52879A6BF}" type="presOf" srcId="{6CFD0B1D-8DF6-4134-B4FF-ED4C494770E1}" destId="{7419B5E8-73BE-4292-94E8-0518E4E45DBF}" srcOrd="0" destOrd="0" presId="urn:microsoft.com/office/officeart/2005/8/layout/cycle2"/>
    <dgm:cxn modelId="{CD1F1FD9-CDA0-4EFB-B946-384751715DCF}" srcId="{64115D9C-4488-4C56-8546-69642ACFE326}" destId="{5585F21E-5899-4741-8F45-AC0DD5E337F8}" srcOrd="0" destOrd="0" parTransId="{2AB1BEE1-C445-4C94-B6F8-949E568F23D3}" sibTransId="{16C9F91E-52C2-429E-9DF5-C91693B4080C}"/>
    <dgm:cxn modelId="{BD902BDC-EA90-448A-8C7C-C37878D4D5BD}" type="presOf" srcId="{9DF16603-F702-4359-98AA-85F62A2B7ACE}" destId="{EC3285C1-03C8-404D-A29C-017329B7C3B4}" srcOrd="0" destOrd="0" presId="urn:microsoft.com/office/officeart/2005/8/layout/cycle2"/>
    <dgm:cxn modelId="{BAB5F0C6-AB4A-46EA-BCC1-9175E7D4FD61}" type="presOf" srcId="{7F79C4DA-5A1A-439E-88D7-C6BF153AB3FD}" destId="{E5A56266-AAD1-421D-9B8C-F56E8F63CE05}" srcOrd="0" destOrd="0" presId="urn:microsoft.com/office/officeart/2005/8/layout/cycle2"/>
    <dgm:cxn modelId="{547B8A64-4A2F-4FE4-96D2-6178BA0A24A5}" srcId="{64115D9C-4488-4C56-8546-69642ACFE326}" destId="{7F79C4DA-5A1A-439E-88D7-C6BF153AB3FD}" srcOrd="4" destOrd="0" parTransId="{15FBFFF3-AF5B-4C07-81BE-BEB5B38404C2}" sibTransId="{2486D9C7-8D40-47FF-8475-DF922F8FB414}"/>
    <dgm:cxn modelId="{C39604C4-BAFA-4622-9979-42188497A152}" type="presOf" srcId="{D738050D-202B-40EB-9EBA-D86E7A79A701}" destId="{4F639BA9-3B56-4D16-9BFD-7809E584800D}" srcOrd="0" destOrd="0" presId="urn:microsoft.com/office/officeart/2005/8/layout/cycle2"/>
    <dgm:cxn modelId="{5D39AFAF-8A0B-4282-B7E0-F434B2386F13}" type="presOf" srcId="{2D7A1A2F-3507-4D8E-9B8A-4EB1E3EE8D3F}" destId="{5B2FB247-2BF0-4E0F-A56A-732F189CA152}" srcOrd="0" destOrd="0" presId="urn:microsoft.com/office/officeart/2005/8/layout/cycle2"/>
    <dgm:cxn modelId="{D50A3F59-6F29-4425-883F-97426D7B2AFA}" srcId="{64115D9C-4488-4C56-8546-69642ACFE326}" destId="{DF19EC43-BA1C-4A25-B729-3B76C7281703}" srcOrd="2" destOrd="0" parTransId="{8C3B9790-8967-4348-8D8B-ADD487D5646E}" sibTransId="{A34EFF34-B707-4738-890D-DA31EB80C615}"/>
    <dgm:cxn modelId="{E3E191DC-A0CF-4FEA-B0D0-5256FF3FE066}" type="presOf" srcId="{087508CD-DA6F-4B4C-A680-F7B570CD7857}" destId="{0B384C4E-13E1-4153-B9E8-D8745C3913C8}" srcOrd="0" destOrd="0" presId="urn:microsoft.com/office/officeart/2005/8/layout/cycle2"/>
    <dgm:cxn modelId="{9BB81AC2-0CCE-4371-90C3-0CF5E602B71B}" type="presOf" srcId="{16C9F91E-52C2-429E-9DF5-C91693B4080C}" destId="{EE72AFF4-2B46-4012-9E14-0E8B64556EE2}" srcOrd="1" destOrd="0" presId="urn:microsoft.com/office/officeart/2005/8/layout/cycle2"/>
    <dgm:cxn modelId="{B6485696-11D6-4C8C-BEFB-0FC6CF9CAA8C}" type="presOf" srcId="{43989A25-B04A-4570-A700-3DDE35AF33B2}" destId="{6A4B389A-AEAA-4C6A-821F-1A61B8B36BA4}" srcOrd="0" destOrd="0" presId="urn:microsoft.com/office/officeart/2005/8/layout/cycle2"/>
    <dgm:cxn modelId="{05BD0580-E765-4E8A-9B55-0563B3AB3E4E}" type="presParOf" srcId="{0996BD43-D768-4729-9198-B04C8E17B6AD}" destId="{52A14C4B-2B7F-4BEE-87A8-26B368125F5A}" srcOrd="0" destOrd="0" presId="urn:microsoft.com/office/officeart/2005/8/layout/cycle2"/>
    <dgm:cxn modelId="{A73A1AE6-C988-4969-8884-061FC49539A4}" type="presParOf" srcId="{0996BD43-D768-4729-9198-B04C8E17B6AD}" destId="{F15E0931-15D7-46F4-9FA0-7D553EF187B5}" srcOrd="1" destOrd="0" presId="urn:microsoft.com/office/officeart/2005/8/layout/cycle2"/>
    <dgm:cxn modelId="{ACE67314-0B0E-45B0-9F79-CA2E6F7D47EC}" type="presParOf" srcId="{F15E0931-15D7-46F4-9FA0-7D553EF187B5}" destId="{EE72AFF4-2B46-4012-9E14-0E8B64556EE2}" srcOrd="0" destOrd="0" presId="urn:microsoft.com/office/officeart/2005/8/layout/cycle2"/>
    <dgm:cxn modelId="{5CFAED3C-C0EE-4EE1-9C54-FC35C2F6A3A1}" type="presParOf" srcId="{0996BD43-D768-4729-9198-B04C8E17B6AD}" destId="{6A4B389A-AEAA-4C6A-821F-1A61B8B36BA4}" srcOrd="2" destOrd="0" presId="urn:microsoft.com/office/officeart/2005/8/layout/cycle2"/>
    <dgm:cxn modelId="{0F690F04-4AFF-450E-A7B5-C2E9A0E86F6F}" type="presParOf" srcId="{0996BD43-D768-4729-9198-B04C8E17B6AD}" destId="{488535EE-5FBC-46FD-A3E4-91FAF7CF4F83}" srcOrd="3" destOrd="0" presId="urn:microsoft.com/office/officeart/2005/8/layout/cycle2"/>
    <dgm:cxn modelId="{0EAFB44C-8271-4BAD-848B-E6106798E6FF}" type="presParOf" srcId="{488535EE-5FBC-46FD-A3E4-91FAF7CF4F83}" destId="{96309D96-8BA9-4DF8-8F7B-E79160C42E7D}" srcOrd="0" destOrd="0" presId="urn:microsoft.com/office/officeart/2005/8/layout/cycle2"/>
    <dgm:cxn modelId="{AADDBEA7-580C-43C0-8C54-7D5583686FCE}" type="presParOf" srcId="{0996BD43-D768-4729-9198-B04C8E17B6AD}" destId="{19848855-60CE-4230-AE54-D9B63768E656}" srcOrd="4" destOrd="0" presId="urn:microsoft.com/office/officeart/2005/8/layout/cycle2"/>
    <dgm:cxn modelId="{02AA6C9B-F0FD-49DF-A55A-661687398079}" type="presParOf" srcId="{0996BD43-D768-4729-9198-B04C8E17B6AD}" destId="{CF7A37C9-6850-4A38-9563-0BE6B31BC003}" srcOrd="5" destOrd="0" presId="urn:microsoft.com/office/officeart/2005/8/layout/cycle2"/>
    <dgm:cxn modelId="{9BEDB027-2A9E-4CEB-9335-240274D7502B}" type="presParOf" srcId="{CF7A37C9-6850-4A38-9563-0BE6B31BC003}" destId="{60493753-6BBB-4C45-A99C-F7DE869CE5BB}" srcOrd="0" destOrd="0" presId="urn:microsoft.com/office/officeart/2005/8/layout/cycle2"/>
    <dgm:cxn modelId="{D3F91900-8D49-4E15-AB08-1DCCC3D8B453}" type="presParOf" srcId="{0996BD43-D768-4729-9198-B04C8E17B6AD}" destId="{7419B5E8-73BE-4292-94E8-0518E4E45DBF}" srcOrd="6" destOrd="0" presId="urn:microsoft.com/office/officeart/2005/8/layout/cycle2"/>
    <dgm:cxn modelId="{88B5AF72-798D-4365-B67A-2949E8993299}" type="presParOf" srcId="{0996BD43-D768-4729-9198-B04C8E17B6AD}" destId="{62BD5706-7C7E-481A-90A8-5D0561712EDF}" srcOrd="7" destOrd="0" presId="urn:microsoft.com/office/officeart/2005/8/layout/cycle2"/>
    <dgm:cxn modelId="{CD9917BB-A91F-4524-8150-75ECB5194D7B}" type="presParOf" srcId="{62BD5706-7C7E-481A-90A8-5D0561712EDF}" destId="{7B978689-05F6-44C5-AF32-F17C87AFEF06}" srcOrd="0" destOrd="0" presId="urn:microsoft.com/office/officeart/2005/8/layout/cycle2"/>
    <dgm:cxn modelId="{AFFC7E36-D87B-473E-8374-BE4C6F91E93C}" type="presParOf" srcId="{0996BD43-D768-4729-9198-B04C8E17B6AD}" destId="{E5A56266-AAD1-421D-9B8C-F56E8F63CE05}" srcOrd="8" destOrd="0" presId="urn:microsoft.com/office/officeart/2005/8/layout/cycle2"/>
    <dgm:cxn modelId="{ACF036D2-1F71-4A00-B9C4-FF9FC0F795BB}" type="presParOf" srcId="{0996BD43-D768-4729-9198-B04C8E17B6AD}" destId="{43BE739E-AA5F-49D5-B897-464F9053CC2F}" srcOrd="9" destOrd="0" presId="urn:microsoft.com/office/officeart/2005/8/layout/cycle2"/>
    <dgm:cxn modelId="{3C16DD88-DC75-4CC2-A0CA-D20FC5DDDEC4}" type="presParOf" srcId="{43BE739E-AA5F-49D5-B897-464F9053CC2F}" destId="{4536FE0D-B329-4075-86BB-42F5A552C696}" srcOrd="0" destOrd="0" presId="urn:microsoft.com/office/officeart/2005/8/layout/cycle2"/>
    <dgm:cxn modelId="{DA4B7690-83A4-465C-B545-01D406DE72AD}" type="presParOf" srcId="{0996BD43-D768-4729-9198-B04C8E17B6AD}" destId="{5B2FB247-2BF0-4E0F-A56A-732F189CA152}" srcOrd="10" destOrd="0" presId="urn:microsoft.com/office/officeart/2005/8/layout/cycle2"/>
    <dgm:cxn modelId="{6F31233D-8F20-42A4-8A32-A7F45CA1375A}" type="presParOf" srcId="{0996BD43-D768-4729-9198-B04C8E17B6AD}" destId="{0B384C4E-13E1-4153-B9E8-D8745C3913C8}" srcOrd="11" destOrd="0" presId="urn:microsoft.com/office/officeart/2005/8/layout/cycle2"/>
    <dgm:cxn modelId="{07524FFF-75E3-4344-A399-4B927D787319}" type="presParOf" srcId="{0B384C4E-13E1-4153-B9E8-D8745C3913C8}" destId="{BC17F432-58FA-4982-B82A-F02C3B098FDB}" srcOrd="0" destOrd="0" presId="urn:microsoft.com/office/officeart/2005/8/layout/cycle2"/>
    <dgm:cxn modelId="{F0063742-46A6-4CB9-928A-9FF08AD8974C}" type="presParOf" srcId="{0996BD43-D768-4729-9198-B04C8E17B6AD}" destId="{EC3285C1-03C8-404D-A29C-017329B7C3B4}" srcOrd="12" destOrd="0" presId="urn:microsoft.com/office/officeart/2005/8/layout/cycle2"/>
    <dgm:cxn modelId="{B8146911-7415-4678-A5CD-2B58F29052FA}" type="presParOf" srcId="{0996BD43-D768-4729-9198-B04C8E17B6AD}" destId="{4EB0A719-1A0D-4B51-B6B9-44DD328C688B}" srcOrd="13" destOrd="0" presId="urn:microsoft.com/office/officeart/2005/8/layout/cycle2"/>
    <dgm:cxn modelId="{2434FDD2-6434-4537-BAAD-F9C2A32C0C74}" type="presParOf" srcId="{4EB0A719-1A0D-4B51-B6B9-44DD328C688B}" destId="{7BB40DB8-FC78-4355-9C50-860070067D0D}" srcOrd="0" destOrd="0" presId="urn:microsoft.com/office/officeart/2005/8/layout/cycle2"/>
    <dgm:cxn modelId="{A4D5FEDC-C47B-468F-9960-EF99EA02E98C}" type="presParOf" srcId="{0996BD43-D768-4729-9198-B04C8E17B6AD}" destId="{4F639BA9-3B56-4D16-9BFD-7809E584800D}" srcOrd="14" destOrd="0" presId="urn:microsoft.com/office/officeart/2005/8/layout/cycle2"/>
    <dgm:cxn modelId="{E57ACFE3-00EE-49A2-88C5-29B33A734176}" type="presParOf" srcId="{0996BD43-D768-4729-9198-B04C8E17B6AD}" destId="{64781C56-C568-4113-A477-57E6101A0705}" srcOrd="15" destOrd="0" presId="urn:microsoft.com/office/officeart/2005/8/layout/cycle2"/>
    <dgm:cxn modelId="{9F91A0DE-DEBF-4F0D-A588-2ECBA88B8721}" type="presParOf" srcId="{64781C56-C568-4113-A477-57E6101A0705}" destId="{29592D19-2A6A-40E8-B325-EEC00E8C626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336BCB-CC1C-4F51-9F1C-FD032B5A9F7A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AB652B0-8FF8-4CD1-885F-8DF4F211CC0F}">
      <dgm:prSet phldrT="[Text]" custT="1"/>
      <dgm:spPr>
        <a:solidFill>
          <a:srgbClr val="D4A586"/>
        </a:solidFill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Moderat" panose="00000500000000000000" pitchFamily="50" charset="0"/>
            </a:rPr>
            <a:t>CEO</a:t>
          </a:r>
          <a:endParaRPr lang="en-US" sz="1000" dirty="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B891B69C-4914-4DAD-A30C-4CBC9B23B8B2}" type="parTrans" cxnId="{D2332752-8F4E-4D8A-888B-96CC6CFE22BD}">
      <dgm:prSet/>
      <dgm:spPr/>
      <dgm:t>
        <a:bodyPr/>
        <a:lstStyle/>
        <a:p>
          <a:endParaRPr lang="en-US" sz="1000"/>
        </a:p>
      </dgm:t>
    </dgm:pt>
    <dgm:pt modelId="{66B40988-7083-4BF7-B7DD-11BA62A67CD8}" type="sibTrans" cxnId="{D2332752-8F4E-4D8A-888B-96CC6CFE22BD}">
      <dgm:prSet custT="1"/>
      <dgm:spPr>
        <a:ln>
          <a:solidFill>
            <a:srgbClr val="D4A586"/>
          </a:solidFill>
        </a:ln>
      </dgm:spPr>
      <dgm:t>
        <a:bodyPr/>
        <a:lstStyle/>
        <a:p>
          <a:r>
            <a:rPr lang="en-US" sz="1000" dirty="0" smtClean="0">
              <a:latin typeface="Moderat" panose="00000500000000000000" pitchFamily="50" charset="0"/>
            </a:rPr>
            <a:t>Charlotta Nilsson</a:t>
          </a:r>
          <a:endParaRPr lang="en-US" sz="1000" dirty="0">
            <a:latin typeface="Moderat" panose="00000500000000000000" pitchFamily="50" charset="0"/>
          </a:endParaRPr>
        </a:p>
      </dgm:t>
    </dgm:pt>
    <dgm:pt modelId="{53572199-4184-45CB-BAE8-DAA5BE8D2F86}">
      <dgm:prSet phldrT="[Text]" custT="1"/>
      <dgm:spPr>
        <a:solidFill>
          <a:srgbClr val="D4A586"/>
        </a:solidFill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Moderat" panose="00000500000000000000" pitchFamily="50" charset="0"/>
            </a:rPr>
            <a:t>CFO &amp; IT Manager</a:t>
          </a:r>
        </a:p>
        <a:p>
          <a:endParaRPr lang="en-US" sz="1000" dirty="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478726D0-0912-46CB-BA77-D8629A973508}" type="parTrans" cxnId="{8A2A9148-E7AA-4FBE-AF16-14F0EA6A906E}">
      <dgm:prSet/>
      <dgm:spPr>
        <a:ln>
          <a:solidFill>
            <a:srgbClr val="D4A586"/>
          </a:solidFill>
        </a:ln>
      </dgm:spPr>
      <dgm:t>
        <a:bodyPr/>
        <a:lstStyle/>
        <a:p>
          <a:endParaRPr lang="en-US" sz="1000"/>
        </a:p>
      </dgm:t>
    </dgm:pt>
    <dgm:pt modelId="{D03E931B-E437-4879-A7E3-15C487B6F879}" type="sibTrans" cxnId="{8A2A9148-E7AA-4FBE-AF16-14F0EA6A906E}">
      <dgm:prSet custT="1"/>
      <dgm:spPr>
        <a:ln>
          <a:solidFill>
            <a:srgbClr val="D4A586"/>
          </a:solidFill>
        </a:ln>
      </dgm:spPr>
      <dgm:t>
        <a:bodyPr/>
        <a:lstStyle/>
        <a:p>
          <a:r>
            <a:rPr lang="en-US" sz="1000" dirty="0" smtClean="0">
              <a:latin typeface="Moderat" panose="00000500000000000000" pitchFamily="50" charset="0"/>
            </a:rPr>
            <a:t>Sofia Fredrikson</a:t>
          </a:r>
          <a:endParaRPr lang="en-US" sz="1000" dirty="0">
            <a:latin typeface="Moderat" panose="00000500000000000000" pitchFamily="50" charset="0"/>
          </a:endParaRPr>
        </a:p>
      </dgm:t>
    </dgm:pt>
    <dgm:pt modelId="{198AA129-4CE5-482E-AADA-E7E4F2339CA3}">
      <dgm:prSet phldrT="[Text]" custT="1"/>
      <dgm:spPr>
        <a:solidFill>
          <a:srgbClr val="D4A586"/>
        </a:solidFill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Moderat" panose="00000500000000000000" pitchFamily="50" charset="0"/>
            </a:rPr>
            <a:t>Sales- &amp; Marketing Manager</a:t>
          </a:r>
          <a:endParaRPr lang="en-US" sz="1000" dirty="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BD3CCFC2-FFF8-4017-8C07-9E0923EDB591}" type="parTrans" cxnId="{371F1A94-F30D-4176-AC36-6319432206E8}">
      <dgm:prSet/>
      <dgm:spPr>
        <a:ln>
          <a:solidFill>
            <a:srgbClr val="D4A586"/>
          </a:solidFill>
        </a:ln>
      </dgm:spPr>
      <dgm:t>
        <a:bodyPr/>
        <a:lstStyle/>
        <a:p>
          <a:endParaRPr lang="en-US" sz="1000"/>
        </a:p>
      </dgm:t>
    </dgm:pt>
    <dgm:pt modelId="{233BAA74-C389-4762-A7C8-30FF5A4AE728}" type="sibTrans" cxnId="{371F1A94-F30D-4176-AC36-6319432206E8}">
      <dgm:prSet custT="1"/>
      <dgm:spPr>
        <a:ln>
          <a:solidFill>
            <a:srgbClr val="D4A586"/>
          </a:solidFill>
        </a:ln>
      </dgm:spPr>
      <dgm:t>
        <a:bodyPr/>
        <a:lstStyle/>
        <a:p>
          <a:r>
            <a:rPr lang="en-US" sz="1000" dirty="0" smtClean="0">
              <a:latin typeface="Moderat" panose="00000500000000000000" pitchFamily="50" charset="0"/>
            </a:rPr>
            <a:t>Charlotta Nilsson</a:t>
          </a:r>
          <a:endParaRPr lang="en-US" sz="1000" dirty="0">
            <a:latin typeface="Moderat" panose="00000500000000000000" pitchFamily="50" charset="0"/>
          </a:endParaRPr>
        </a:p>
      </dgm:t>
    </dgm:pt>
    <dgm:pt modelId="{514D68D8-A9AE-42CA-B3FA-EBB98365C12B}">
      <dgm:prSet phldrT="[Text]" custT="1"/>
      <dgm:spPr>
        <a:solidFill>
          <a:srgbClr val="D4A586"/>
        </a:solidFill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Moderat" panose="00000500000000000000" pitchFamily="50" charset="0"/>
            </a:rPr>
            <a:t>Sales &amp; Marketing Coordinator</a:t>
          </a:r>
          <a:endParaRPr lang="en-US" sz="1000" dirty="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B4CF32E4-2534-41CD-AD3D-0376A3483C06}" type="parTrans" cxnId="{6954C6CB-BAA1-4E18-8490-CC7A74146975}">
      <dgm:prSet/>
      <dgm:spPr>
        <a:ln>
          <a:solidFill>
            <a:srgbClr val="D4A586"/>
          </a:solidFill>
        </a:ln>
      </dgm:spPr>
      <dgm:t>
        <a:bodyPr/>
        <a:lstStyle/>
        <a:p>
          <a:endParaRPr lang="en-US" sz="1000"/>
        </a:p>
      </dgm:t>
    </dgm:pt>
    <dgm:pt modelId="{4553C6BA-8DCB-4A01-B744-95A3105E37EC}" type="sibTrans" cxnId="{6954C6CB-BAA1-4E18-8490-CC7A74146975}">
      <dgm:prSet custT="1"/>
      <dgm:spPr>
        <a:ln>
          <a:solidFill>
            <a:srgbClr val="D4A586"/>
          </a:solidFill>
        </a:ln>
      </dgm:spPr>
      <dgm:t>
        <a:bodyPr/>
        <a:lstStyle/>
        <a:p>
          <a:r>
            <a:rPr lang="en-US" sz="1000" dirty="0" smtClean="0">
              <a:latin typeface="Moderat" panose="00000500000000000000" pitchFamily="50" charset="0"/>
            </a:rPr>
            <a:t>Nathalie Vetterlein</a:t>
          </a:r>
          <a:endParaRPr lang="en-US" sz="1000" dirty="0">
            <a:latin typeface="Moderat" panose="00000500000000000000" pitchFamily="50" charset="0"/>
          </a:endParaRPr>
        </a:p>
      </dgm:t>
    </dgm:pt>
    <dgm:pt modelId="{001E19FE-5435-41E3-B4A7-9403308752DB}">
      <dgm:prSet phldrT="[Text]" custT="1"/>
      <dgm:spPr>
        <a:solidFill>
          <a:srgbClr val="D4A586"/>
        </a:solidFill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Moderat" panose="00000500000000000000" pitchFamily="50" charset="0"/>
            </a:rPr>
            <a:t>QA &amp; RA Manager</a:t>
          </a:r>
          <a:endParaRPr lang="en-US" sz="1000" dirty="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2E1A340C-A043-415E-97EE-8FF4412674EF}" type="parTrans" cxnId="{C47A326E-EF28-44AF-A1AC-B000DBE92831}">
      <dgm:prSet/>
      <dgm:spPr>
        <a:ln>
          <a:solidFill>
            <a:srgbClr val="D4A586"/>
          </a:solidFill>
        </a:ln>
      </dgm:spPr>
      <dgm:t>
        <a:bodyPr/>
        <a:lstStyle/>
        <a:p>
          <a:endParaRPr lang="en-US" sz="1000"/>
        </a:p>
      </dgm:t>
    </dgm:pt>
    <dgm:pt modelId="{8E3E779E-4A06-42EC-9C33-3EF170FACB14}" type="sibTrans" cxnId="{C47A326E-EF28-44AF-A1AC-B000DBE92831}">
      <dgm:prSet custT="1"/>
      <dgm:spPr>
        <a:ln>
          <a:solidFill>
            <a:srgbClr val="D4A586"/>
          </a:solidFill>
        </a:ln>
      </dgm:spPr>
      <dgm:t>
        <a:bodyPr/>
        <a:lstStyle/>
        <a:p>
          <a:r>
            <a:rPr lang="en-US" sz="1000" dirty="0" smtClean="0">
              <a:latin typeface="Moderat" panose="00000500000000000000" pitchFamily="50" charset="0"/>
            </a:rPr>
            <a:t>Anuja Nagendiran</a:t>
          </a:r>
          <a:endParaRPr lang="en-US" sz="1000" dirty="0">
            <a:latin typeface="Moderat" panose="00000500000000000000" pitchFamily="50" charset="0"/>
          </a:endParaRPr>
        </a:p>
      </dgm:t>
    </dgm:pt>
    <dgm:pt modelId="{E25DFCB7-202F-478C-A790-33DC9C23A559}">
      <dgm:prSet phldrT="[Text]" custT="1"/>
      <dgm:spPr>
        <a:solidFill>
          <a:srgbClr val="D4A586"/>
        </a:solidFill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Moderat" panose="00000500000000000000" pitchFamily="50" charset="0"/>
            </a:rPr>
            <a:t>Demand &amp; Supply Planner / Purchase &amp; Production Manager</a:t>
          </a:r>
          <a:endParaRPr lang="en-US" sz="1000" dirty="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12A4D96C-B8A9-451C-B7B9-7187D4EC1252}" type="parTrans" cxnId="{806957B5-0E84-4639-80FB-8C72A09B68ED}">
      <dgm:prSet/>
      <dgm:spPr>
        <a:ln>
          <a:solidFill>
            <a:srgbClr val="D4A586"/>
          </a:solidFill>
        </a:ln>
      </dgm:spPr>
      <dgm:t>
        <a:bodyPr/>
        <a:lstStyle/>
        <a:p>
          <a:endParaRPr lang="en-US" sz="1000"/>
        </a:p>
      </dgm:t>
    </dgm:pt>
    <dgm:pt modelId="{4F1747CA-4351-499F-8D25-6EA99BFC4EA8}" type="sibTrans" cxnId="{806957B5-0E84-4639-80FB-8C72A09B68ED}">
      <dgm:prSet custT="1"/>
      <dgm:spPr>
        <a:ln>
          <a:solidFill>
            <a:srgbClr val="D4A586"/>
          </a:solidFill>
        </a:ln>
      </dgm:spPr>
      <dgm:t>
        <a:bodyPr/>
        <a:lstStyle/>
        <a:p>
          <a:r>
            <a:rPr lang="en-US" sz="1000" dirty="0" smtClean="0">
              <a:latin typeface="Moderat" panose="00000500000000000000" pitchFamily="50" charset="0"/>
            </a:rPr>
            <a:t>Carina Eriksson</a:t>
          </a:r>
          <a:endParaRPr lang="en-US" sz="1000" dirty="0">
            <a:latin typeface="Moderat" panose="00000500000000000000" pitchFamily="50" charset="0"/>
          </a:endParaRPr>
        </a:p>
      </dgm:t>
    </dgm:pt>
    <dgm:pt modelId="{704A3997-9F4A-40DD-AC05-0D020B04342D}">
      <dgm:prSet phldrT="[Text]" custT="1"/>
      <dgm:spPr>
        <a:solidFill>
          <a:srgbClr val="D4A586"/>
        </a:solidFill>
      </dgm:spPr>
      <dgm:t>
        <a:bodyPr/>
        <a:lstStyle/>
        <a:p>
          <a:r>
            <a:rPr lang="en-US" sz="1000" dirty="0" smtClean="0">
              <a:solidFill>
                <a:schemeClr val="tx1"/>
              </a:solidFill>
              <a:latin typeface="Moderat" panose="00000500000000000000" pitchFamily="50" charset="0"/>
            </a:rPr>
            <a:t>Order/ Administration </a:t>
          </a:r>
        </a:p>
        <a:p>
          <a:r>
            <a:rPr lang="en-US" sz="1000" dirty="0" smtClean="0">
              <a:solidFill>
                <a:schemeClr val="tx1"/>
              </a:solidFill>
              <a:latin typeface="Moderat" panose="00000500000000000000" pitchFamily="50" charset="0"/>
            </a:rPr>
            <a:t>&amp; Office Coordinator</a:t>
          </a:r>
          <a:endParaRPr lang="en-US" sz="1000" dirty="0">
            <a:solidFill>
              <a:schemeClr val="tx1"/>
            </a:solidFill>
            <a:latin typeface="Moderat" panose="00000500000000000000" pitchFamily="50" charset="0"/>
          </a:endParaRPr>
        </a:p>
      </dgm:t>
    </dgm:pt>
    <dgm:pt modelId="{C6A6928C-27E5-4255-9CBF-6FA1DF28E9B8}" type="parTrans" cxnId="{868C91F6-949C-474C-8108-34DA89EAD2A7}">
      <dgm:prSet/>
      <dgm:spPr>
        <a:ln>
          <a:solidFill>
            <a:srgbClr val="D4A586"/>
          </a:solidFill>
        </a:ln>
      </dgm:spPr>
      <dgm:t>
        <a:bodyPr/>
        <a:lstStyle/>
        <a:p>
          <a:endParaRPr lang="en-US" sz="1000"/>
        </a:p>
      </dgm:t>
    </dgm:pt>
    <dgm:pt modelId="{4514DF5A-C1E9-4801-9397-FC01EA70BAB3}" type="sibTrans" cxnId="{868C91F6-949C-474C-8108-34DA89EAD2A7}">
      <dgm:prSet custT="1"/>
      <dgm:spPr>
        <a:ln>
          <a:solidFill>
            <a:srgbClr val="D4A586"/>
          </a:solidFill>
        </a:ln>
      </dgm:spPr>
      <dgm:t>
        <a:bodyPr/>
        <a:lstStyle/>
        <a:p>
          <a:r>
            <a:rPr lang="en-US" sz="1000" dirty="0" smtClean="0">
              <a:latin typeface="Moderat" panose="00000500000000000000" pitchFamily="50" charset="0"/>
            </a:rPr>
            <a:t>NY : Eva Salerius</a:t>
          </a:r>
          <a:endParaRPr lang="en-US" sz="1000" dirty="0">
            <a:latin typeface="Moderat" panose="00000500000000000000" pitchFamily="50" charset="0"/>
          </a:endParaRPr>
        </a:p>
      </dgm:t>
    </dgm:pt>
    <dgm:pt modelId="{C35C1BE0-6F82-4B3D-AA58-62A64E57464C}" type="pres">
      <dgm:prSet presAssocID="{C4336BCB-CC1C-4F51-9F1C-FD032B5A9F7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101A32D9-29A7-4C40-B807-E4E804FD31E6}" type="pres">
      <dgm:prSet presAssocID="{5AB652B0-8FF8-4CD1-885F-8DF4F211CC0F}" presName="hierRoot1" presStyleCnt="0">
        <dgm:presLayoutVars>
          <dgm:hierBranch val="init"/>
        </dgm:presLayoutVars>
      </dgm:prSet>
      <dgm:spPr/>
    </dgm:pt>
    <dgm:pt modelId="{6A9A73A5-55F5-4631-9BFC-5DE1F1E7C66E}" type="pres">
      <dgm:prSet presAssocID="{5AB652B0-8FF8-4CD1-885F-8DF4F211CC0F}" presName="rootComposite1" presStyleCnt="0"/>
      <dgm:spPr/>
    </dgm:pt>
    <dgm:pt modelId="{E19FA8B2-8163-4BE0-A840-48474E6184FB}" type="pres">
      <dgm:prSet presAssocID="{5AB652B0-8FF8-4CD1-885F-8DF4F211CC0F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ADC012C4-3FC1-4DC7-A842-3069644A8D7B}" type="pres">
      <dgm:prSet presAssocID="{5AB652B0-8FF8-4CD1-885F-8DF4F211CC0F}" presName="titleText1" presStyleLbl="fgAcc0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975809E6-4E29-4DBE-ACEB-D9993E3CCBC3}" type="pres">
      <dgm:prSet presAssocID="{5AB652B0-8FF8-4CD1-885F-8DF4F211CC0F}" presName="rootConnector1" presStyleLbl="node1" presStyleIdx="0" presStyleCnt="6"/>
      <dgm:spPr/>
      <dgm:t>
        <a:bodyPr/>
        <a:lstStyle/>
        <a:p>
          <a:endParaRPr lang="en-US"/>
        </a:p>
      </dgm:t>
    </dgm:pt>
    <dgm:pt modelId="{DAF6C291-C125-440F-B8CB-FF1EEDE8A3C5}" type="pres">
      <dgm:prSet presAssocID="{5AB652B0-8FF8-4CD1-885F-8DF4F211CC0F}" presName="hierChild2" presStyleCnt="0"/>
      <dgm:spPr/>
    </dgm:pt>
    <dgm:pt modelId="{51987459-871A-4DAC-A745-3BBA63B2C3BD}" type="pres">
      <dgm:prSet presAssocID="{478726D0-0912-46CB-BA77-D8629A973508}" presName="Name37" presStyleLbl="parChTrans1D2" presStyleIdx="0" presStyleCnt="6"/>
      <dgm:spPr/>
      <dgm:t>
        <a:bodyPr/>
        <a:lstStyle/>
        <a:p>
          <a:endParaRPr lang="en-US"/>
        </a:p>
      </dgm:t>
    </dgm:pt>
    <dgm:pt modelId="{3A561F97-901D-4A17-BCA1-F1365E7DAEF4}" type="pres">
      <dgm:prSet presAssocID="{53572199-4184-45CB-BAE8-DAA5BE8D2F86}" presName="hierRoot2" presStyleCnt="0">
        <dgm:presLayoutVars>
          <dgm:hierBranch val="init"/>
        </dgm:presLayoutVars>
      </dgm:prSet>
      <dgm:spPr/>
    </dgm:pt>
    <dgm:pt modelId="{00D2B591-220E-4708-A566-3D962A62D9E1}" type="pres">
      <dgm:prSet presAssocID="{53572199-4184-45CB-BAE8-DAA5BE8D2F86}" presName="rootComposite" presStyleCnt="0"/>
      <dgm:spPr/>
    </dgm:pt>
    <dgm:pt modelId="{FBD57771-B1BC-41BF-BB48-9EE893A9A870}" type="pres">
      <dgm:prSet presAssocID="{53572199-4184-45CB-BAE8-DAA5BE8D2F86}" presName="rootText" presStyleLbl="node1" presStyleIdx="0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7806D91E-DF02-4733-99FE-F1AF00B4AAC7}" type="pres">
      <dgm:prSet presAssocID="{53572199-4184-45CB-BAE8-DAA5BE8D2F86}" presName="titleText2" presStyleLbl="fgAcc1" presStyleIdx="0" presStyleCnt="6" custLinFactNeighborX="163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EC5A6109-B0E8-4B69-B6EA-6FB24316789E}" type="pres">
      <dgm:prSet presAssocID="{53572199-4184-45CB-BAE8-DAA5BE8D2F86}" presName="rootConnector" presStyleLbl="node2" presStyleIdx="0" presStyleCnt="0"/>
      <dgm:spPr/>
      <dgm:t>
        <a:bodyPr/>
        <a:lstStyle/>
        <a:p>
          <a:endParaRPr lang="en-US"/>
        </a:p>
      </dgm:t>
    </dgm:pt>
    <dgm:pt modelId="{4FB61926-66BB-4B73-8DD6-6929BED96B25}" type="pres">
      <dgm:prSet presAssocID="{53572199-4184-45CB-BAE8-DAA5BE8D2F86}" presName="hierChild4" presStyleCnt="0"/>
      <dgm:spPr/>
    </dgm:pt>
    <dgm:pt modelId="{08DC39FE-2F68-4746-98B7-D5D51371FDF1}" type="pres">
      <dgm:prSet presAssocID="{53572199-4184-45CB-BAE8-DAA5BE8D2F86}" presName="hierChild5" presStyleCnt="0"/>
      <dgm:spPr/>
    </dgm:pt>
    <dgm:pt modelId="{F8F411EC-AA03-4000-9B07-2A2D89F561E6}" type="pres">
      <dgm:prSet presAssocID="{BD3CCFC2-FFF8-4017-8C07-9E0923EDB591}" presName="Name37" presStyleLbl="parChTrans1D2" presStyleIdx="1" presStyleCnt="6"/>
      <dgm:spPr/>
      <dgm:t>
        <a:bodyPr/>
        <a:lstStyle/>
        <a:p>
          <a:endParaRPr lang="en-US"/>
        </a:p>
      </dgm:t>
    </dgm:pt>
    <dgm:pt modelId="{36DDFE2F-B1D2-4BDF-9D8B-E3D160E6A22A}" type="pres">
      <dgm:prSet presAssocID="{198AA129-4CE5-482E-AADA-E7E4F2339CA3}" presName="hierRoot2" presStyleCnt="0">
        <dgm:presLayoutVars>
          <dgm:hierBranch val="init"/>
        </dgm:presLayoutVars>
      </dgm:prSet>
      <dgm:spPr/>
    </dgm:pt>
    <dgm:pt modelId="{502D8B07-8C38-46E8-9BB5-6906A73B5E8F}" type="pres">
      <dgm:prSet presAssocID="{198AA129-4CE5-482E-AADA-E7E4F2339CA3}" presName="rootComposite" presStyleCnt="0"/>
      <dgm:spPr/>
    </dgm:pt>
    <dgm:pt modelId="{E583CD38-A2D3-4F97-98A6-18826FF61FC4}" type="pres">
      <dgm:prSet presAssocID="{198AA129-4CE5-482E-AADA-E7E4F2339CA3}" presName="rootText" presStyleLbl="node1" presStyleIdx="1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2DE7E2B5-F6AB-4B0E-9F07-3383D52FDBE8}" type="pres">
      <dgm:prSet presAssocID="{198AA129-4CE5-482E-AADA-E7E4F2339CA3}" presName="titleText2" presStyleLbl="fgAcc1" presStyleIdx="1" presStyleCnt="6" custLinFactNeighborX="163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FB9DBDD3-EF52-4B20-9E3A-4B3CAB580921}" type="pres">
      <dgm:prSet presAssocID="{198AA129-4CE5-482E-AADA-E7E4F2339CA3}" presName="rootConnector" presStyleLbl="node2" presStyleIdx="0" presStyleCnt="0"/>
      <dgm:spPr/>
      <dgm:t>
        <a:bodyPr/>
        <a:lstStyle/>
        <a:p>
          <a:endParaRPr lang="en-US"/>
        </a:p>
      </dgm:t>
    </dgm:pt>
    <dgm:pt modelId="{332C9263-18C4-4866-B7E5-A5BBA6BC2DEE}" type="pres">
      <dgm:prSet presAssocID="{198AA129-4CE5-482E-AADA-E7E4F2339CA3}" presName="hierChild4" presStyleCnt="0"/>
      <dgm:spPr/>
    </dgm:pt>
    <dgm:pt modelId="{376C0A0A-5C06-43BA-A5F0-1F7E885FE328}" type="pres">
      <dgm:prSet presAssocID="{198AA129-4CE5-482E-AADA-E7E4F2339CA3}" presName="hierChild5" presStyleCnt="0"/>
      <dgm:spPr/>
    </dgm:pt>
    <dgm:pt modelId="{E08E19DA-74F3-44B0-A997-3495E2E4F712}" type="pres">
      <dgm:prSet presAssocID="{B4CF32E4-2534-41CD-AD3D-0376A3483C06}" presName="Name37" presStyleLbl="parChTrans1D2" presStyleIdx="2" presStyleCnt="6"/>
      <dgm:spPr/>
      <dgm:t>
        <a:bodyPr/>
        <a:lstStyle/>
        <a:p>
          <a:endParaRPr lang="en-US"/>
        </a:p>
      </dgm:t>
    </dgm:pt>
    <dgm:pt modelId="{E568EB4F-3C42-4480-ADAA-765FD63FADCE}" type="pres">
      <dgm:prSet presAssocID="{514D68D8-A9AE-42CA-B3FA-EBB98365C12B}" presName="hierRoot2" presStyleCnt="0">
        <dgm:presLayoutVars>
          <dgm:hierBranch val="init"/>
        </dgm:presLayoutVars>
      </dgm:prSet>
      <dgm:spPr/>
    </dgm:pt>
    <dgm:pt modelId="{A8E0EC20-53AF-4019-B3C8-81229F289FB3}" type="pres">
      <dgm:prSet presAssocID="{514D68D8-A9AE-42CA-B3FA-EBB98365C12B}" presName="rootComposite" presStyleCnt="0"/>
      <dgm:spPr/>
    </dgm:pt>
    <dgm:pt modelId="{9B667D00-79F8-4219-ABDC-F11C30574288}" type="pres">
      <dgm:prSet presAssocID="{514D68D8-A9AE-42CA-B3FA-EBB98365C12B}" presName="rootText" presStyleLbl="node1" presStyleIdx="2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357B9FA8-6510-4BDE-B050-3A079D0FDF97}" type="pres">
      <dgm:prSet presAssocID="{514D68D8-A9AE-42CA-B3FA-EBB98365C12B}" presName="titleText2" presStyleLbl="fgAcc1" presStyleIdx="2" presStyleCnt="6" custScaleX="109456" custLinFactNeighborX="163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EA64BFC-5E66-41BA-BF38-6F81FCD3DA6C}" type="pres">
      <dgm:prSet presAssocID="{514D68D8-A9AE-42CA-B3FA-EBB98365C12B}" presName="rootConnector" presStyleLbl="node2" presStyleIdx="0" presStyleCnt="0"/>
      <dgm:spPr/>
      <dgm:t>
        <a:bodyPr/>
        <a:lstStyle/>
        <a:p>
          <a:endParaRPr lang="en-US"/>
        </a:p>
      </dgm:t>
    </dgm:pt>
    <dgm:pt modelId="{905D79D2-DF6E-4C0C-9E6A-60B6BB322D28}" type="pres">
      <dgm:prSet presAssocID="{514D68D8-A9AE-42CA-B3FA-EBB98365C12B}" presName="hierChild4" presStyleCnt="0"/>
      <dgm:spPr/>
    </dgm:pt>
    <dgm:pt modelId="{2343C800-EC58-428D-AFFC-5F29B2BC6B82}" type="pres">
      <dgm:prSet presAssocID="{514D68D8-A9AE-42CA-B3FA-EBB98365C12B}" presName="hierChild5" presStyleCnt="0"/>
      <dgm:spPr/>
    </dgm:pt>
    <dgm:pt modelId="{AF1B3238-470F-4168-A9B6-6FAC21AB5762}" type="pres">
      <dgm:prSet presAssocID="{2E1A340C-A043-415E-97EE-8FF4412674EF}" presName="Name37" presStyleLbl="parChTrans1D2" presStyleIdx="3" presStyleCnt="6"/>
      <dgm:spPr/>
      <dgm:t>
        <a:bodyPr/>
        <a:lstStyle/>
        <a:p>
          <a:endParaRPr lang="en-US"/>
        </a:p>
      </dgm:t>
    </dgm:pt>
    <dgm:pt modelId="{F54AA11F-FD42-4175-8172-3EAB1037B115}" type="pres">
      <dgm:prSet presAssocID="{001E19FE-5435-41E3-B4A7-9403308752DB}" presName="hierRoot2" presStyleCnt="0">
        <dgm:presLayoutVars>
          <dgm:hierBranch val="init"/>
        </dgm:presLayoutVars>
      </dgm:prSet>
      <dgm:spPr/>
    </dgm:pt>
    <dgm:pt modelId="{139EDB59-7337-49DB-A80B-1ED11A68D28C}" type="pres">
      <dgm:prSet presAssocID="{001E19FE-5435-41E3-B4A7-9403308752DB}" presName="rootComposite" presStyleCnt="0"/>
      <dgm:spPr/>
    </dgm:pt>
    <dgm:pt modelId="{C68D33F7-C228-4C38-824C-D4D7A989008B}" type="pres">
      <dgm:prSet presAssocID="{001E19FE-5435-41E3-B4A7-9403308752DB}" presName="rootText" presStyleLbl="node1" presStyleIdx="3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B5BD0F29-DF85-4EBA-8308-2E13FA67BF7A}" type="pres">
      <dgm:prSet presAssocID="{001E19FE-5435-41E3-B4A7-9403308752DB}" presName="titleText2" presStyleLbl="fgAcc1" presStyleIdx="3" presStyleCnt="6" custLinFactNeighborX="163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32D22F4-C923-42C2-AD49-7A8D7A5E7A1C}" type="pres">
      <dgm:prSet presAssocID="{001E19FE-5435-41E3-B4A7-9403308752DB}" presName="rootConnector" presStyleLbl="node2" presStyleIdx="0" presStyleCnt="0"/>
      <dgm:spPr/>
      <dgm:t>
        <a:bodyPr/>
        <a:lstStyle/>
        <a:p>
          <a:endParaRPr lang="en-US"/>
        </a:p>
      </dgm:t>
    </dgm:pt>
    <dgm:pt modelId="{7B888724-1BFF-43F4-808A-F85D27445BAC}" type="pres">
      <dgm:prSet presAssocID="{001E19FE-5435-41E3-B4A7-9403308752DB}" presName="hierChild4" presStyleCnt="0"/>
      <dgm:spPr/>
    </dgm:pt>
    <dgm:pt modelId="{B7194D94-B25A-4841-858D-6955A26344B3}" type="pres">
      <dgm:prSet presAssocID="{001E19FE-5435-41E3-B4A7-9403308752DB}" presName="hierChild5" presStyleCnt="0"/>
      <dgm:spPr/>
    </dgm:pt>
    <dgm:pt modelId="{FDE0A1DB-D098-4ECD-8AE1-DC49F5AF1BE3}" type="pres">
      <dgm:prSet presAssocID="{12A4D96C-B8A9-451C-B7B9-7187D4EC1252}" presName="Name37" presStyleLbl="parChTrans1D2" presStyleIdx="4" presStyleCnt="6"/>
      <dgm:spPr/>
      <dgm:t>
        <a:bodyPr/>
        <a:lstStyle/>
        <a:p>
          <a:endParaRPr lang="en-US"/>
        </a:p>
      </dgm:t>
    </dgm:pt>
    <dgm:pt modelId="{9CBA11BD-60ED-4852-92FA-E95818B41A94}" type="pres">
      <dgm:prSet presAssocID="{E25DFCB7-202F-478C-A790-33DC9C23A559}" presName="hierRoot2" presStyleCnt="0">
        <dgm:presLayoutVars>
          <dgm:hierBranch val="init"/>
        </dgm:presLayoutVars>
      </dgm:prSet>
      <dgm:spPr/>
    </dgm:pt>
    <dgm:pt modelId="{97F74F6F-6382-444D-AAE9-4A8308C2723A}" type="pres">
      <dgm:prSet presAssocID="{E25DFCB7-202F-478C-A790-33DC9C23A559}" presName="rootComposite" presStyleCnt="0"/>
      <dgm:spPr/>
    </dgm:pt>
    <dgm:pt modelId="{1313FD3E-2C40-43BD-8365-4FEAEC9B4984}" type="pres">
      <dgm:prSet presAssocID="{E25DFCB7-202F-478C-A790-33DC9C23A559}" presName="rootText" presStyleLbl="node1" presStyleIdx="4" presStyleCnt="6" custScaleX="110163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AF4492A5-2234-441F-914C-73266983BD6F}" type="pres">
      <dgm:prSet presAssocID="{E25DFCB7-202F-478C-A790-33DC9C23A559}" presName="titleText2" presStyleLbl="fgAcc1" presStyleIdx="4" presStyleCnt="6" custLinFactNeighborX="163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B0F988BF-5904-4D78-9852-0EF3629ED931}" type="pres">
      <dgm:prSet presAssocID="{E25DFCB7-202F-478C-A790-33DC9C23A559}" presName="rootConnector" presStyleLbl="node2" presStyleIdx="0" presStyleCnt="0"/>
      <dgm:spPr/>
      <dgm:t>
        <a:bodyPr/>
        <a:lstStyle/>
        <a:p>
          <a:endParaRPr lang="en-US"/>
        </a:p>
      </dgm:t>
    </dgm:pt>
    <dgm:pt modelId="{855556B8-AD4D-4512-A691-34F9BED7B277}" type="pres">
      <dgm:prSet presAssocID="{E25DFCB7-202F-478C-A790-33DC9C23A559}" presName="hierChild4" presStyleCnt="0"/>
      <dgm:spPr/>
    </dgm:pt>
    <dgm:pt modelId="{4C658737-519E-485A-9647-678A86D84A5F}" type="pres">
      <dgm:prSet presAssocID="{E25DFCB7-202F-478C-A790-33DC9C23A559}" presName="hierChild5" presStyleCnt="0"/>
      <dgm:spPr/>
    </dgm:pt>
    <dgm:pt modelId="{2DAAFE94-5506-49FA-8991-E02E63DD4908}" type="pres">
      <dgm:prSet presAssocID="{C6A6928C-27E5-4255-9CBF-6FA1DF28E9B8}" presName="Name37" presStyleLbl="parChTrans1D2" presStyleIdx="5" presStyleCnt="6"/>
      <dgm:spPr/>
      <dgm:t>
        <a:bodyPr/>
        <a:lstStyle/>
        <a:p>
          <a:endParaRPr lang="en-US"/>
        </a:p>
      </dgm:t>
    </dgm:pt>
    <dgm:pt modelId="{EF1CDA41-76FE-4C76-94C7-94F377434360}" type="pres">
      <dgm:prSet presAssocID="{704A3997-9F4A-40DD-AC05-0D020B04342D}" presName="hierRoot2" presStyleCnt="0">
        <dgm:presLayoutVars>
          <dgm:hierBranch val="init"/>
        </dgm:presLayoutVars>
      </dgm:prSet>
      <dgm:spPr/>
    </dgm:pt>
    <dgm:pt modelId="{7C0BF4FF-D33C-43A7-9B84-0C10EFF6C68D}" type="pres">
      <dgm:prSet presAssocID="{704A3997-9F4A-40DD-AC05-0D020B04342D}" presName="rootComposite" presStyleCnt="0"/>
      <dgm:spPr/>
    </dgm:pt>
    <dgm:pt modelId="{39B62EF5-00D8-4407-A5D5-2B79607579E0}" type="pres">
      <dgm:prSet presAssocID="{704A3997-9F4A-40DD-AC05-0D020B04342D}" presName="rootText" presStyleLbl="node1" presStyleIdx="5" presStyleCnt="6">
        <dgm:presLayoutVars>
          <dgm:chMax/>
          <dgm:chPref val="3"/>
        </dgm:presLayoutVars>
      </dgm:prSet>
      <dgm:spPr/>
      <dgm:t>
        <a:bodyPr/>
        <a:lstStyle/>
        <a:p>
          <a:endParaRPr lang="en-US"/>
        </a:p>
      </dgm:t>
    </dgm:pt>
    <dgm:pt modelId="{2EBE6DED-FE64-47DE-BB49-068A4C605AB9}" type="pres">
      <dgm:prSet presAssocID="{704A3997-9F4A-40DD-AC05-0D020B04342D}" presName="titleText2" presStyleLbl="fgAcc1" presStyleIdx="5" presStyleCnt="6" custLinFactNeighborX="1637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4E86EE6-5E5E-4E26-8FA8-8A9B794BC4F2}" type="pres">
      <dgm:prSet presAssocID="{704A3997-9F4A-40DD-AC05-0D020B04342D}" presName="rootConnector" presStyleLbl="node2" presStyleIdx="0" presStyleCnt="0"/>
      <dgm:spPr/>
      <dgm:t>
        <a:bodyPr/>
        <a:lstStyle/>
        <a:p>
          <a:endParaRPr lang="en-US"/>
        </a:p>
      </dgm:t>
    </dgm:pt>
    <dgm:pt modelId="{145BFA68-D1A4-4B62-ABAF-CA48C9F8F36F}" type="pres">
      <dgm:prSet presAssocID="{704A3997-9F4A-40DD-AC05-0D020B04342D}" presName="hierChild4" presStyleCnt="0"/>
      <dgm:spPr/>
    </dgm:pt>
    <dgm:pt modelId="{B63A785A-072D-42DE-B1C3-E9D5B9839DC7}" type="pres">
      <dgm:prSet presAssocID="{704A3997-9F4A-40DD-AC05-0D020B04342D}" presName="hierChild5" presStyleCnt="0"/>
      <dgm:spPr/>
    </dgm:pt>
    <dgm:pt modelId="{61C285F6-E16A-4274-B005-7FE933655200}" type="pres">
      <dgm:prSet presAssocID="{5AB652B0-8FF8-4CD1-885F-8DF4F211CC0F}" presName="hierChild3" presStyleCnt="0"/>
      <dgm:spPr/>
    </dgm:pt>
  </dgm:ptLst>
  <dgm:cxnLst>
    <dgm:cxn modelId="{5E73C362-C6B3-47D3-AAAA-DA02615F1DA4}" type="presOf" srcId="{001E19FE-5435-41E3-B4A7-9403308752DB}" destId="{C68D33F7-C228-4C38-824C-D4D7A989008B}" srcOrd="0" destOrd="0" presId="urn:microsoft.com/office/officeart/2008/layout/NameandTitleOrganizationalChart"/>
    <dgm:cxn modelId="{6E22DB96-054B-4C0C-958E-CD6EEA219AC5}" type="presOf" srcId="{5AB652B0-8FF8-4CD1-885F-8DF4F211CC0F}" destId="{E19FA8B2-8163-4BE0-A840-48474E6184FB}" srcOrd="0" destOrd="0" presId="urn:microsoft.com/office/officeart/2008/layout/NameandTitleOrganizationalChart"/>
    <dgm:cxn modelId="{6AFD5AF1-66C9-4846-BB7B-F0632FA27854}" type="presOf" srcId="{C6A6928C-27E5-4255-9CBF-6FA1DF28E9B8}" destId="{2DAAFE94-5506-49FA-8991-E02E63DD4908}" srcOrd="0" destOrd="0" presId="urn:microsoft.com/office/officeart/2008/layout/NameandTitleOrganizationalChart"/>
    <dgm:cxn modelId="{C62C5063-5681-4195-B9C1-DDC6E04344AD}" type="presOf" srcId="{001E19FE-5435-41E3-B4A7-9403308752DB}" destId="{A32D22F4-C923-42C2-AD49-7A8D7A5E7A1C}" srcOrd="1" destOrd="0" presId="urn:microsoft.com/office/officeart/2008/layout/NameandTitleOrganizationalChart"/>
    <dgm:cxn modelId="{C9586A7C-7FD6-48AB-A389-C095DE52F2BF}" type="presOf" srcId="{12A4D96C-B8A9-451C-B7B9-7187D4EC1252}" destId="{FDE0A1DB-D098-4ECD-8AE1-DC49F5AF1BE3}" srcOrd="0" destOrd="0" presId="urn:microsoft.com/office/officeart/2008/layout/NameandTitleOrganizationalChart"/>
    <dgm:cxn modelId="{95E7D571-B842-4F1E-9E11-CD0E7EAE09B2}" type="presOf" srcId="{E25DFCB7-202F-478C-A790-33DC9C23A559}" destId="{B0F988BF-5904-4D78-9852-0EF3629ED931}" srcOrd="1" destOrd="0" presId="urn:microsoft.com/office/officeart/2008/layout/NameandTitleOrganizationalChart"/>
    <dgm:cxn modelId="{D2332752-8F4E-4D8A-888B-96CC6CFE22BD}" srcId="{C4336BCB-CC1C-4F51-9F1C-FD032B5A9F7A}" destId="{5AB652B0-8FF8-4CD1-885F-8DF4F211CC0F}" srcOrd="0" destOrd="0" parTransId="{B891B69C-4914-4DAD-A30C-4CBC9B23B8B2}" sibTransId="{66B40988-7083-4BF7-B7DD-11BA62A67CD8}"/>
    <dgm:cxn modelId="{DB8C1273-84A9-4F7E-B60D-F215668BF90E}" type="presOf" srcId="{D03E931B-E437-4879-A7E3-15C487B6F879}" destId="{7806D91E-DF02-4733-99FE-F1AF00B4AAC7}" srcOrd="0" destOrd="0" presId="urn:microsoft.com/office/officeart/2008/layout/NameandTitleOrganizationalChart"/>
    <dgm:cxn modelId="{514FCC9E-BB86-40C0-BFBD-2CCF4E8993A9}" type="presOf" srcId="{53572199-4184-45CB-BAE8-DAA5BE8D2F86}" destId="{EC5A6109-B0E8-4B69-B6EA-6FB24316789E}" srcOrd="1" destOrd="0" presId="urn:microsoft.com/office/officeart/2008/layout/NameandTitleOrganizationalChart"/>
    <dgm:cxn modelId="{371F1A94-F30D-4176-AC36-6319432206E8}" srcId="{5AB652B0-8FF8-4CD1-885F-8DF4F211CC0F}" destId="{198AA129-4CE5-482E-AADA-E7E4F2339CA3}" srcOrd="1" destOrd="0" parTransId="{BD3CCFC2-FFF8-4017-8C07-9E0923EDB591}" sibTransId="{233BAA74-C389-4762-A7C8-30FF5A4AE728}"/>
    <dgm:cxn modelId="{45BC13DF-B548-46A2-95D9-E52F39CC3714}" type="presOf" srcId="{C4336BCB-CC1C-4F51-9F1C-FD032B5A9F7A}" destId="{C35C1BE0-6F82-4B3D-AA58-62A64E57464C}" srcOrd="0" destOrd="0" presId="urn:microsoft.com/office/officeart/2008/layout/NameandTitleOrganizationalChart"/>
    <dgm:cxn modelId="{4FEC10C4-CD20-46B3-98AC-0CA46D0C5124}" type="presOf" srcId="{233BAA74-C389-4762-A7C8-30FF5A4AE728}" destId="{2DE7E2B5-F6AB-4B0E-9F07-3383D52FDBE8}" srcOrd="0" destOrd="0" presId="urn:microsoft.com/office/officeart/2008/layout/NameandTitleOrganizationalChart"/>
    <dgm:cxn modelId="{FD78E071-8A29-4E7B-B1F3-0CD68F8EEFC0}" type="presOf" srcId="{198AA129-4CE5-482E-AADA-E7E4F2339CA3}" destId="{E583CD38-A2D3-4F97-98A6-18826FF61FC4}" srcOrd="0" destOrd="0" presId="urn:microsoft.com/office/officeart/2008/layout/NameandTitleOrganizationalChart"/>
    <dgm:cxn modelId="{53E283D1-4226-4939-B5EB-5C2EE30F6951}" type="presOf" srcId="{514D68D8-A9AE-42CA-B3FA-EBB98365C12B}" destId="{9B667D00-79F8-4219-ABDC-F11C30574288}" srcOrd="0" destOrd="0" presId="urn:microsoft.com/office/officeart/2008/layout/NameandTitleOrganizationalChart"/>
    <dgm:cxn modelId="{868C91F6-949C-474C-8108-34DA89EAD2A7}" srcId="{5AB652B0-8FF8-4CD1-885F-8DF4F211CC0F}" destId="{704A3997-9F4A-40DD-AC05-0D020B04342D}" srcOrd="5" destOrd="0" parTransId="{C6A6928C-27E5-4255-9CBF-6FA1DF28E9B8}" sibTransId="{4514DF5A-C1E9-4801-9397-FC01EA70BAB3}"/>
    <dgm:cxn modelId="{F635C2F7-D65B-4B6C-8442-DBB7FC908CC3}" type="presOf" srcId="{4514DF5A-C1E9-4801-9397-FC01EA70BAB3}" destId="{2EBE6DED-FE64-47DE-BB49-068A4C605AB9}" srcOrd="0" destOrd="0" presId="urn:microsoft.com/office/officeart/2008/layout/NameandTitleOrganizationalChart"/>
    <dgm:cxn modelId="{A1144D83-7FCB-4149-98DF-3D940E911A90}" type="presOf" srcId="{8E3E779E-4A06-42EC-9C33-3EF170FACB14}" destId="{B5BD0F29-DF85-4EBA-8308-2E13FA67BF7A}" srcOrd="0" destOrd="0" presId="urn:microsoft.com/office/officeart/2008/layout/NameandTitleOrganizationalChart"/>
    <dgm:cxn modelId="{A23EE266-B50D-4B3F-956D-640A89441FAD}" type="presOf" srcId="{4553C6BA-8DCB-4A01-B744-95A3105E37EC}" destId="{357B9FA8-6510-4BDE-B050-3A079D0FDF97}" srcOrd="0" destOrd="0" presId="urn:microsoft.com/office/officeart/2008/layout/NameandTitleOrganizationalChart"/>
    <dgm:cxn modelId="{7D07D3C0-4CF3-4486-9FAE-C722974986AC}" type="presOf" srcId="{478726D0-0912-46CB-BA77-D8629A973508}" destId="{51987459-871A-4DAC-A745-3BBA63B2C3BD}" srcOrd="0" destOrd="0" presId="urn:microsoft.com/office/officeart/2008/layout/NameandTitleOrganizationalChart"/>
    <dgm:cxn modelId="{5CF17111-E796-49FC-8414-A8CF55B80BE6}" type="presOf" srcId="{198AA129-4CE5-482E-AADA-E7E4F2339CA3}" destId="{FB9DBDD3-EF52-4B20-9E3A-4B3CAB580921}" srcOrd="1" destOrd="0" presId="urn:microsoft.com/office/officeart/2008/layout/NameandTitleOrganizationalChart"/>
    <dgm:cxn modelId="{806957B5-0E84-4639-80FB-8C72A09B68ED}" srcId="{5AB652B0-8FF8-4CD1-885F-8DF4F211CC0F}" destId="{E25DFCB7-202F-478C-A790-33DC9C23A559}" srcOrd="4" destOrd="0" parTransId="{12A4D96C-B8A9-451C-B7B9-7187D4EC1252}" sibTransId="{4F1747CA-4351-499F-8D25-6EA99BFC4EA8}"/>
    <dgm:cxn modelId="{C47A326E-EF28-44AF-A1AC-B000DBE92831}" srcId="{5AB652B0-8FF8-4CD1-885F-8DF4F211CC0F}" destId="{001E19FE-5435-41E3-B4A7-9403308752DB}" srcOrd="3" destOrd="0" parTransId="{2E1A340C-A043-415E-97EE-8FF4412674EF}" sibTransId="{8E3E779E-4A06-42EC-9C33-3EF170FACB14}"/>
    <dgm:cxn modelId="{C0FAB4A0-397F-4874-A6A9-DB6AF3904BC9}" type="presOf" srcId="{53572199-4184-45CB-BAE8-DAA5BE8D2F86}" destId="{FBD57771-B1BC-41BF-BB48-9EE893A9A870}" srcOrd="0" destOrd="0" presId="urn:microsoft.com/office/officeart/2008/layout/NameandTitleOrganizationalChart"/>
    <dgm:cxn modelId="{6954C6CB-BAA1-4E18-8490-CC7A74146975}" srcId="{5AB652B0-8FF8-4CD1-885F-8DF4F211CC0F}" destId="{514D68D8-A9AE-42CA-B3FA-EBB98365C12B}" srcOrd="2" destOrd="0" parTransId="{B4CF32E4-2534-41CD-AD3D-0376A3483C06}" sibTransId="{4553C6BA-8DCB-4A01-B744-95A3105E37EC}"/>
    <dgm:cxn modelId="{76C27636-5895-4C65-9A4C-AC33CA8F1FFC}" type="presOf" srcId="{E25DFCB7-202F-478C-A790-33DC9C23A559}" destId="{1313FD3E-2C40-43BD-8365-4FEAEC9B4984}" srcOrd="0" destOrd="0" presId="urn:microsoft.com/office/officeart/2008/layout/NameandTitleOrganizationalChart"/>
    <dgm:cxn modelId="{65599A97-2F92-4017-B766-9CA23F719138}" type="presOf" srcId="{704A3997-9F4A-40DD-AC05-0D020B04342D}" destId="{A4E86EE6-5E5E-4E26-8FA8-8A9B794BC4F2}" srcOrd="1" destOrd="0" presId="urn:microsoft.com/office/officeart/2008/layout/NameandTitleOrganizationalChart"/>
    <dgm:cxn modelId="{C7EAE58C-2F7E-4E8C-9648-9B1C5EEF6351}" type="presOf" srcId="{BD3CCFC2-FFF8-4017-8C07-9E0923EDB591}" destId="{F8F411EC-AA03-4000-9B07-2A2D89F561E6}" srcOrd="0" destOrd="0" presId="urn:microsoft.com/office/officeart/2008/layout/NameandTitleOrganizationalChart"/>
    <dgm:cxn modelId="{8A2A9148-E7AA-4FBE-AF16-14F0EA6A906E}" srcId="{5AB652B0-8FF8-4CD1-885F-8DF4F211CC0F}" destId="{53572199-4184-45CB-BAE8-DAA5BE8D2F86}" srcOrd="0" destOrd="0" parTransId="{478726D0-0912-46CB-BA77-D8629A973508}" sibTransId="{D03E931B-E437-4879-A7E3-15C487B6F879}"/>
    <dgm:cxn modelId="{9584A252-9264-49D6-BA89-928952F007F5}" type="presOf" srcId="{4F1747CA-4351-499F-8D25-6EA99BFC4EA8}" destId="{AF4492A5-2234-441F-914C-73266983BD6F}" srcOrd="0" destOrd="0" presId="urn:microsoft.com/office/officeart/2008/layout/NameandTitleOrganizationalChart"/>
    <dgm:cxn modelId="{859693A3-8DE3-4B95-8041-985559117303}" type="presOf" srcId="{66B40988-7083-4BF7-B7DD-11BA62A67CD8}" destId="{ADC012C4-3FC1-4DC7-A842-3069644A8D7B}" srcOrd="0" destOrd="0" presId="urn:microsoft.com/office/officeart/2008/layout/NameandTitleOrganizationalChart"/>
    <dgm:cxn modelId="{0D2A3B64-3C9F-4A6C-97AD-0FA501D1A03E}" type="presOf" srcId="{514D68D8-A9AE-42CA-B3FA-EBB98365C12B}" destId="{5EA64BFC-5E66-41BA-BF38-6F81FCD3DA6C}" srcOrd="1" destOrd="0" presId="urn:microsoft.com/office/officeart/2008/layout/NameandTitleOrganizationalChart"/>
    <dgm:cxn modelId="{09A32241-D393-4EEE-9AB6-9CBFEC1DB496}" type="presOf" srcId="{704A3997-9F4A-40DD-AC05-0D020B04342D}" destId="{39B62EF5-00D8-4407-A5D5-2B79607579E0}" srcOrd="0" destOrd="0" presId="urn:microsoft.com/office/officeart/2008/layout/NameandTitleOrganizationalChart"/>
    <dgm:cxn modelId="{B62A3989-A680-4606-BFFA-0AEB01A128A9}" type="presOf" srcId="{5AB652B0-8FF8-4CD1-885F-8DF4F211CC0F}" destId="{975809E6-4E29-4DBE-ACEB-D9993E3CCBC3}" srcOrd="1" destOrd="0" presId="urn:microsoft.com/office/officeart/2008/layout/NameandTitleOrganizationalChart"/>
    <dgm:cxn modelId="{CB96FEC6-1AE6-458F-972C-D3FBA5545A1F}" type="presOf" srcId="{2E1A340C-A043-415E-97EE-8FF4412674EF}" destId="{AF1B3238-470F-4168-A9B6-6FAC21AB5762}" srcOrd="0" destOrd="0" presId="urn:microsoft.com/office/officeart/2008/layout/NameandTitleOrganizationalChart"/>
    <dgm:cxn modelId="{F872677D-A0D6-4EB0-9A40-463902661979}" type="presOf" srcId="{B4CF32E4-2534-41CD-AD3D-0376A3483C06}" destId="{E08E19DA-74F3-44B0-A997-3495E2E4F712}" srcOrd="0" destOrd="0" presId="urn:microsoft.com/office/officeart/2008/layout/NameandTitleOrganizationalChart"/>
    <dgm:cxn modelId="{6591A56B-2BCA-4672-94EC-AFCDFFE24327}" type="presParOf" srcId="{C35C1BE0-6F82-4B3D-AA58-62A64E57464C}" destId="{101A32D9-29A7-4C40-B807-E4E804FD31E6}" srcOrd="0" destOrd="0" presId="urn:microsoft.com/office/officeart/2008/layout/NameandTitleOrganizationalChart"/>
    <dgm:cxn modelId="{C12397FB-530B-43EC-8537-240DB11B30A9}" type="presParOf" srcId="{101A32D9-29A7-4C40-B807-E4E804FD31E6}" destId="{6A9A73A5-55F5-4631-9BFC-5DE1F1E7C66E}" srcOrd="0" destOrd="0" presId="urn:microsoft.com/office/officeart/2008/layout/NameandTitleOrganizationalChart"/>
    <dgm:cxn modelId="{5469C797-0C7A-4330-ACBD-53D0FD00FCB0}" type="presParOf" srcId="{6A9A73A5-55F5-4631-9BFC-5DE1F1E7C66E}" destId="{E19FA8B2-8163-4BE0-A840-48474E6184FB}" srcOrd="0" destOrd="0" presId="urn:microsoft.com/office/officeart/2008/layout/NameandTitleOrganizationalChart"/>
    <dgm:cxn modelId="{04AE0DCA-72F2-4526-8A99-E827283A7275}" type="presParOf" srcId="{6A9A73A5-55F5-4631-9BFC-5DE1F1E7C66E}" destId="{ADC012C4-3FC1-4DC7-A842-3069644A8D7B}" srcOrd="1" destOrd="0" presId="urn:microsoft.com/office/officeart/2008/layout/NameandTitleOrganizationalChart"/>
    <dgm:cxn modelId="{35C2A141-59EF-4301-BAE3-4475B27F4865}" type="presParOf" srcId="{6A9A73A5-55F5-4631-9BFC-5DE1F1E7C66E}" destId="{975809E6-4E29-4DBE-ACEB-D9993E3CCBC3}" srcOrd="2" destOrd="0" presId="urn:microsoft.com/office/officeart/2008/layout/NameandTitleOrganizationalChart"/>
    <dgm:cxn modelId="{80034C07-CA9F-4A5C-B926-CD25E432374B}" type="presParOf" srcId="{101A32D9-29A7-4C40-B807-E4E804FD31E6}" destId="{DAF6C291-C125-440F-B8CB-FF1EEDE8A3C5}" srcOrd="1" destOrd="0" presId="urn:microsoft.com/office/officeart/2008/layout/NameandTitleOrganizationalChart"/>
    <dgm:cxn modelId="{613CF23C-A277-4E96-A130-361303B61ACC}" type="presParOf" srcId="{DAF6C291-C125-440F-B8CB-FF1EEDE8A3C5}" destId="{51987459-871A-4DAC-A745-3BBA63B2C3BD}" srcOrd="0" destOrd="0" presId="urn:microsoft.com/office/officeart/2008/layout/NameandTitleOrganizationalChart"/>
    <dgm:cxn modelId="{D4295CE3-295A-487C-BDDD-6B842BB77ADF}" type="presParOf" srcId="{DAF6C291-C125-440F-B8CB-FF1EEDE8A3C5}" destId="{3A561F97-901D-4A17-BCA1-F1365E7DAEF4}" srcOrd="1" destOrd="0" presId="urn:microsoft.com/office/officeart/2008/layout/NameandTitleOrganizationalChart"/>
    <dgm:cxn modelId="{C2E3F8A4-B85F-4280-B476-6EEFAD1306D5}" type="presParOf" srcId="{3A561F97-901D-4A17-BCA1-F1365E7DAEF4}" destId="{00D2B591-220E-4708-A566-3D962A62D9E1}" srcOrd="0" destOrd="0" presId="urn:microsoft.com/office/officeart/2008/layout/NameandTitleOrganizationalChart"/>
    <dgm:cxn modelId="{6DF5FBE1-F5E7-43E6-8D82-2F9447F60FBA}" type="presParOf" srcId="{00D2B591-220E-4708-A566-3D962A62D9E1}" destId="{FBD57771-B1BC-41BF-BB48-9EE893A9A870}" srcOrd="0" destOrd="0" presId="urn:microsoft.com/office/officeart/2008/layout/NameandTitleOrganizationalChart"/>
    <dgm:cxn modelId="{7A23BF19-C635-45E2-B2BC-7A3A0592E80E}" type="presParOf" srcId="{00D2B591-220E-4708-A566-3D962A62D9E1}" destId="{7806D91E-DF02-4733-99FE-F1AF00B4AAC7}" srcOrd="1" destOrd="0" presId="urn:microsoft.com/office/officeart/2008/layout/NameandTitleOrganizationalChart"/>
    <dgm:cxn modelId="{03070A54-AF83-4D1A-87C8-AD21CC4B5631}" type="presParOf" srcId="{00D2B591-220E-4708-A566-3D962A62D9E1}" destId="{EC5A6109-B0E8-4B69-B6EA-6FB24316789E}" srcOrd="2" destOrd="0" presId="urn:microsoft.com/office/officeart/2008/layout/NameandTitleOrganizationalChart"/>
    <dgm:cxn modelId="{F28B8B12-6963-4B7D-A1A8-68E62B4A60BB}" type="presParOf" srcId="{3A561F97-901D-4A17-BCA1-F1365E7DAEF4}" destId="{4FB61926-66BB-4B73-8DD6-6929BED96B25}" srcOrd="1" destOrd="0" presId="urn:microsoft.com/office/officeart/2008/layout/NameandTitleOrganizationalChart"/>
    <dgm:cxn modelId="{108C6C0C-1335-43D0-8CDC-EDA9792D8619}" type="presParOf" srcId="{3A561F97-901D-4A17-BCA1-F1365E7DAEF4}" destId="{08DC39FE-2F68-4746-98B7-D5D51371FDF1}" srcOrd="2" destOrd="0" presId="urn:microsoft.com/office/officeart/2008/layout/NameandTitleOrganizationalChart"/>
    <dgm:cxn modelId="{8EC3908A-9CFF-4482-B753-FB233DF5CA83}" type="presParOf" srcId="{DAF6C291-C125-440F-B8CB-FF1EEDE8A3C5}" destId="{F8F411EC-AA03-4000-9B07-2A2D89F561E6}" srcOrd="2" destOrd="0" presId="urn:microsoft.com/office/officeart/2008/layout/NameandTitleOrganizationalChart"/>
    <dgm:cxn modelId="{E4722F60-6A9C-4B57-8AC7-813C5A0BC129}" type="presParOf" srcId="{DAF6C291-C125-440F-B8CB-FF1EEDE8A3C5}" destId="{36DDFE2F-B1D2-4BDF-9D8B-E3D160E6A22A}" srcOrd="3" destOrd="0" presId="urn:microsoft.com/office/officeart/2008/layout/NameandTitleOrganizationalChart"/>
    <dgm:cxn modelId="{E57D1206-7C2F-43CD-9135-01258787687B}" type="presParOf" srcId="{36DDFE2F-B1D2-4BDF-9D8B-E3D160E6A22A}" destId="{502D8B07-8C38-46E8-9BB5-6906A73B5E8F}" srcOrd="0" destOrd="0" presId="urn:microsoft.com/office/officeart/2008/layout/NameandTitleOrganizationalChart"/>
    <dgm:cxn modelId="{75C7809C-3A65-4BEF-8362-7A627DFE8369}" type="presParOf" srcId="{502D8B07-8C38-46E8-9BB5-6906A73B5E8F}" destId="{E583CD38-A2D3-4F97-98A6-18826FF61FC4}" srcOrd="0" destOrd="0" presId="urn:microsoft.com/office/officeart/2008/layout/NameandTitleOrganizationalChart"/>
    <dgm:cxn modelId="{85B42FF8-F3EB-4A65-9F47-E63B1B09C8CA}" type="presParOf" srcId="{502D8B07-8C38-46E8-9BB5-6906A73B5E8F}" destId="{2DE7E2B5-F6AB-4B0E-9F07-3383D52FDBE8}" srcOrd="1" destOrd="0" presId="urn:microsoft.com/office/officeart/2008/layout/NameandTitleOrganizationalChart"/>
    <dgm:cxn modelId="{49463675-980E-42CA-9A3E-C9C2180FD52D}" type="presParOf" srcId="{502D8B07-8C38-46E8-9BB5-6906A73B5E8F}" destId="{FB9DBDD3-EF52-4B20-9E3A-4B3CAB580921}" srcOrd="2" destOrd="0" presId="urn:microsoft.com/office/officeart/2008/layout/NameandTitleOrganizationalChart"/>
    <dgm:cxn modelId="{47971949-ECEA-488C-847B-8BA8D6C68072}" type="presParOf" srcId="{36DDFE2F-B1D2-4BDF-9D8B-E3D160E6A22A}" destId="{332C9263-18C4-4866-B7E5-A5BBA6BC2DEE}" srcOrd="1" destOrd="0" presId="urn:microsoft.com/office/officeart/2008/layout/NameandTitleOrganizationalChart"/>
    <dgm:cxn modelId="{43C3E0C3-8375-4253-AF64-F7AC907D9395}" type="presParOf" srcId="{36DDFE2F-B1D2-4BDF-9D8B-E3D160E6A22A}" destId="{376C0A0A-5C06-43BA-A5F0-1F7E885FE328}" srcOrd="2" destOrd="0" presId="urn:microsoft.com/office/officeart/2008/layout/NameandTitleOrganizationalChart"/>
    <dgm:cxn modelId="{A2F1E90A-00C2-4261-847E-893C2A1F02A0}" type="presParOf" srcId="{DAF6C291-C125-440F-B8CB-FF1EEDE8A3C5}" destId="{E08E19DA-74F3-44B0-A997-3495E2E4F712}" srcOrd="4" destOrd="0" presId="urn:microsoft.com/office/officeart/2008/layout/NameandTitleOrganizationalChart"/>
    <dgm:cxn modelId="{EA2CFFBA-7654-4950-A6F5-DA219E3445A0}" type="presParOf" srcId="{DAF6C291-C125-440F-B8CB-FF1EEDE8A3C5}" destId="{E568EB4F-3C42-4480-ADAA-765FD63FADCE}" srcOrd="5" destOrd="0" presId="urn:microsoft.com/office/officeart/2008/layout/NameandTitleOrganizationalChart"/>
    <dgm:cxn modelId="{C83F9AFF-E95F-428E-B083-CB27F979D1FD}" type="presParOf" srcId="{E568EB4F-3C42-4480-ADAA-765FD63FADCE}" destId="{A8E0EC20-53AF-4019-B3C8-81229F289FB3}" srcOrd="0" destOrd="0" presId="urn:microsoft.com/office/officeart/2008/layout/NameandTitleOrganizationalChart"/>
    <dgm:cxn modelId="{6CF1759A-E377-41B0-9E49-E83D80283D67}" type="presParOf" srcId="{A8E0EC20-53AF-4019-B3C8-81229F289FB3}" destId="{9B667D00-79F8-4219-ABDC-F11C30574288}" srcOrd="0" destOrd="0" presId="urn:microsoft.com/office/officeart/2008/layout/NameandTitleOrganizationalChart"/>
    <dgm:cxn modelId="{394E9C39-A04D-43F1-B65D-0889982869A2}" type="presParOf" srcId="{A8E0EC20-53AF-4019-B3C8-81229F289FB3}" destId="{357B9FA8-6510-4BDE-B050-3A079D0FDF97}" srcOrd="1" destOrd="0" presId="urn:microsoft.com/office/officeart/2008/layout/NameandTitleOrganizationalChart"/>
    <dgm:cxn modelId="{938A8C73-46C3-4BDB-B41B-335F8E1BB735}" type="presParOf" srcId="{A8E0EC20-53AF-4019-B3C8-81229F289FB3}" destId="{5EA64BFC-5E66-41BA-BF38-6F81FCD3DA6C}" srcOrd="2" destOrd="0" presId="urn:microsoft.com/office/officeart/2008/layout/NameandTitleOrganizationalChart"/>
    <dgm:cxn modelId="{1D36DF4A-FAFA-4747-B2E0-DC22F246C2C2}" type="presParOf" srcId="{E568EB4F-3C42-4480-ADAA-765FD63FADCE}" destId="{905D79D2-DF6E-4C0C-9E6A-60B6BB322D28}" srcOrd="1" destOrd="0" presId="urn:microsoft.com/office/officeart/2008/layout/NameandTitleOrganizationalChart"/>
    <dgm:cxn modelId="{E7893F4E-EDBC-486A-A926-8CE459AE080A}" type="presParOf" srcId="{E568EB4F-3C42-4480-ADAA-765FD63FADCE}" destId="{2343C800-EC58-428D-AFFC-5F29B2BC6B82}" srcOrd="2" destOrd="0" presId="urn:microsoft.com/office/officeart/2008/layout/NameandTitleOrganizationalChart"/>
    <dgm:cxn modelId="{E74B8646-2CEE-48D3-B3D1-3514DB1BC184}" type="presParOf" srcId="{DAF6C291-C125-440F-B8CB-FF1EEDE8A3C5}" destId="{AF1B3238-470F-4168-A9B6-6FAC21AB5762}" srcOrd="6" destOrd="0" presId="urn:microsoft.com/office/officeart/2008/layout/NameandTitleOrganizationalChart"/>
    <dgm:cxn modelId="{E63B9547-8ACC-436E-BBA6-B28D0EAFB0F3}" type="presParOf" srcId="{DAF6C291-C125-440F-B8CB-FF1EEDE8A3C5}" destId="{F54AA11F-FD42-4175-8172-3EAB1037B115}" srcOrd="7" destOrd="0" presId="urn:microsoft.com/office/officeart/2008/layout/NameandTitleOrganizationalChart"/>
    <dgm:cxn modelId="{590E4708-9370-4A3D-B1B7-A59E36F49DF1}" type="presParOf" srcId="{F54AA11F-FD42-4175-8172-3EAB1037B115}" destId="{139EDB59-7337-49DB-A80B-1ED11A68D28C}" srcOrd="0" destOrd="0" presId="urn:microsoft.com/office/officeart/2008/layout/NameandTitleOrganizationalChart"/>
    <dgm:cxn modelId="{07B2A91C-8296-4398-B6FD-8F78193E87AB}" type="presParOf" srcId="{139EDB59-7337-49DB-A80B-1ED11A68D28C}" destId="{C68D33F7-C228-4C38-824C-D4D7A989008B}" srcOrd="0" destOrd="0" presId="urn:microsoft.com/office/officeart/2008/layout/NameandTitleOrganizationalChart"/>
    <dgm:cxn modelId="{37D70089-36EF-4AB1-9C0C-A7C73E767BD0}" type="presParOf" srcId="{139EDB59-7337-49DB-A80B-1ED11A68D28C}" destId="{B5BD0F29-DF85-4EBA-8308-2E13FA67BF7A}" srcOrd="1" destOrd="0" presId="urn:microsoft.com/office/officeart/2008/layout/NameandTitleOrganizationalChart"/>
    <dgm:cxn modelId="{11D0FDEE-C0D2-4296-A526-031B9AAF7E3B}" type="presParOf" srcId="{139EDB59-7337-49DB-A80B-1ED11A68D28C}" destId="{A32D22F4-C923-42C2-AD49-7A8D7A5E7A1C}" srcOrd="2" destOrd="0" presId="urn:microsoft.com/office/officeart/2008/layout/NameandTitleOrganizationalChart"/>
    <dgm:cxn modelId="{E3C39ECA-3265-4413-9B5B-DAF6D700C380}" type="presParOf" srcId="{F54AA11F-FD42-4175-8172-3EAB1037B115}" destId="{7B888724-1BFF-43F4-808A-F85D27445BAC}" srcOrd="1" destOrd="0" presId="urn:microsoft.com/office/officeart/2008/layout/NameandTitleOrganizationalChart"/>
    <dgm:cxn modelId="{80DFF9F2-FC9C-4678-9AC2-890C0DAF1322}" type="presParOf" srcId="{F54AA11F-FD42-4175-8172-3EAB1037B115}" destId="{B7194D94-B25A-4841-858D-6955A26344B3}" srcOrd="2" destOrd="0" presId="urn:microsoft.com/office/officeart/2008/layout/NameandTitleOrganizationalChart"/>
    <dgm:cxn modelId="{948FC6D5-5370-45C4-8F2D-3D4790E2C074}" type="presParOf" srcId="{DAF6C291-C125-440F-B8CB-FF1EEDE8A3C5}" destId="{FDE0A1DB-D098-4ECD-8AE1-DC49F5AF1BE3}" srcOrd="8" destOrd="0" presId="urn:microsoft.com/office/officeart/2008/layout/NameandTitleOrganizationalChart"/>
    <dgm:cxn modelId="{95BBD9CD-4CA2-47E1-AE9D-52A0E1B5F0B4}" type="presParOf" srcId="{DAF6C291-C125-440F-B8CB-FF1EEDE8A3C5}" destId="{9CBA11BD-60ED-4852-92FA-E95818B41A94}" srcOrd="9" destOrd="0" presId="urn:microsoft.com/office/officeart/2008/layout/NameandTitleOrganizationalChart"/>
    <dgm:cxn modelId="{B99BEAA3-87DC-4DBD-ACF2-B95DA9391C6C}" type="presParOf" srcId="{9CBA11BD-60ED-4852-92FA-E95818B41A94}" destId="{97F74F6F-6382-444D-AAE9-4A8308C2723A}" srcOrd="0" destOrd="0" presId="urn:microsoft.com/office/officeart/2008/layout/NameandTitleOrganizationalChart"/>
    <dgm:cxn modelId="{814F84CF-FB4D-4EA8-BC5D-0CE0D0192EC1}" type="presParOf" srcId="{97F74F6F-6382-444D-AAE9-4A8308C2723A}" destId="{1313FD3E-2C40-43BD-8365-4FEAEC9B4984}" srcOrd="0" destOrd="0" presId="urn:microsoft.com/office/officeart/2008/layout/NameandTitleOrganizationalChart"/>
    <dgm:cxn modelId="{635CA803-1D57-45A9-98DF-6BD8319A1E6E}" type="presParOf" srcId="{97F74F6F-6382-444D-AAE9-4A8308C2723A}" destId="{AF4492A5-2234-441F-914C-73266983BD6F}" srcOrd="1" destOrd="0" presId="urn:microsoft.com/office/officeart/2008/layout/NameandTitleOrganizationalChart"/>
    <dgm:cxn modelId="{E7CE80B9-039A-4158-9F52-0D02B7E9F6FC}" type="presParOf" srcId="{97F74F6F-6382-444D-AAE9-4A8308C2723A}" destId="{B0F988BF-5904-4D78-9852-0EF3629ED931}" srcOrd="2" destOrd="0" presId="urn:microsoft.com/office/officeart/2008/layout/NameandTitleOrganizationalChart"/>
    <dgm:cxn modelId="{54FB4AE1-B1C6-4573-9260-60006E0B80D3}" type="presParOf" srcId="{9CBA11BD-60ED-4852-92FA-E95818B41A94}" destId="{855556B8-AD4D-4512-A691-34F9BED7B277}" srcOrd="1" destOrd="0" presId="urn:microsoft.com/office/officeart/2008/layout/NameandTitleOrganizationalChart"/>
    <dgm:cxn modelId="{6FA99B20-D32B-41EC-B74F-2A2971C8D2F7}" type="presParOf" srcId="{9CBA11BD-60ED-4852-92FA-E95818B41A94}" destId="{4C658737-519E-485A-9647-678A86D84A5F}" srcOrd="2" destOrd="0" presId="urn:microsoft.com/office/officeart/2008/layout/NameandTitleOrganizationalChart"/>
    <dgm:cxn modelId="{BBEF97BB-EC46-403F-8E66-6CA0C61D51F2}" type="presParOf" srcId="{DAF6C291-C125-440F-B8CB-FF1EEDE8A3C5}" destId="{2DAAFE94-5506-49FA-8991-E02E63DD4908}" srcOrd="10" destOrd="0" presId="urn:microsoft.com/office/officeart/2008/layout/NameandTitleOrganizationalChart"/>
    <dgm:cxn modelId="{632D814E-930B-46FD-9652-2D795FAAEEDF}" type="presParOf" srcId="{DAF6C291-C125-440F-B8CB-FF1EEDE8A3C5}" destId="{EF1CDA41-76FE-4C76-94C7-94F377434360}" srcOrd="11" destOrd="0" presId="urn:microsoft.com/office/officeart/2008/layout/NameandTitleOrganizationalChart"/>
    <dgm:cxn modelId="{EC8A9271-8F54-4E0D-9B63-CC60E3602B1F}" type="presParOf" srcId="{EF1CDA41-76FE-4C76-94C7-94F377434360}" destId="{7C0BF4FF-D33C-43A7-9B84-0C10EFF6C68D}" srcOrd="0" destOrd="0" presId="urn:microsoft.com/office/officeart/2008/layout/NameandTitleOrganizationalChart"/>
    <dgm:cxn modelId="{DA4DBF91-E14E-470A-9FB2-25F783958B80}" type="presParOf" srcId="{7C0BF4FF-D33C-43A7-9B84-0C10EFF6C68D}" destId="{39B62EF5-00D8-4407-A5D5-2B79607579E0}" srcOrd="0" destOrd="0" presId="urn:microsoft.com/office/officeart/2008/layout/NameandTitleOrganizationalChart"/>
    <dgm:cxn modelId="{5C97F465-8F6D-40D9-ADAC-117431E46B7E}" type="presParOf" srcId="{7C0BF4FF-D33C-43A7-9B84-0C10EFF6C68D}" destId="{2EBE6DED-FE64-47DE-BB49-068A4C605AB9}" srcOrd="1" destOrd="0" presId="urn:microsoft.com/office/officeart/2008/layout/NameandTitleOrganizationalChart"/>
    <dgm:cxn modelId="{C07864EF-6088-4060-888E-7EBADF894E13}" type="presParOf" srcId="{7C0BF4FF-D33C-43A7-9B84-0C10EFF6C68D}" destId="{A4E86EE6-5E5E-4E26-8FA8-8A9B794BC4F2}" srcOrd="2" destOrd="0" presId="urn:microsoft.com/office/officeart/2008/layout/NameandTitleOrganizationalChart"/>
    <dgm:cxn modelId="{F70DBCBE-100E-4A59-9D6E-C1A2C48AE269}" type="presParOf" srcId="{EF1CDA41-76FE-4C76-94C7-94F377434360}" destId="{145BFA68-D1A4-4B62-ABAF-CA48C9F8F36F}" srcOrd="1" destOrd="0" presId="urn:microsoft.com/office/officeart/2008/layout/NameandTitleOrganizationalChart"/>
    <dgm:cxn modelId="{C4EF3165-0AB6-45E5-BA4E-A43D6615DFC1}" type="presParOf" srcId="{EF1CDA41-76FE-4C76-94C7-94F377434360}" destId="{B63A785A-072D-42DE-B1C3-E9D5B9839DC7}" srcOrd="2" destOrd="0" presId="urn:microsoft.com/office/officeart/2008/layout/NameandTitleOrganizationalChart"/>
    <dgm:cxn modelId="{5F95F82B-C058-4DF2-94A9-E36A552CF9E3}" type="presParOf" srcId="{101A32D9-29A7-4C40-B807-E4E804FD31E6}" destId="{61C285F6-E16A-4274-B005-7FE933655200}" srcOrd="2" destOrd="0" presId="urn:microsoft.com/office/officeart/2008/layout/NameandTitleOrganizationalChart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A14C4B-2B7F-4BEE-87A8-26B368125F5A}">
      <dsp:nvSpPr>
        <dsp:cNvPr id="0" name=""/>
        <dsp:cNvSpPr/>
      </dsp:nvSpPr>
      <dsp:spPr>
        <a:xfrm>
          <a:off x="2212143" y="651"/>
          <a:ext cx="908814" cy="908814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  <a:hlinkClick xmlns:r="http://schemas.openxmlformats.org/officeDocument/2006/relationships" r:id="" action="ppaction://noaction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  <a:hlinkClick xmlns:r="http://schemas.openxmlformats.org/officeDocument/2006/relationships" r:id="" action="ppaction://noaction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  <a:hlinkClick xmlns:r="http://schemas.openxmlformats.org/officeDocument/2006/relationships" r:id="" action="ppaction://noaction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  <a:hlinkClick xmlns:r="http://schemas.openxmlformats.org/officeDocument/2006/relationships" r:id="" action="ppaction://noaction"/>
            </a:rPr>
            <a:t>www.ellen.sewww.ellen.de</a:t>
          </a: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>
        <a:off x="2345236" y="133744"/>
        <a:ext cx="642628" cy="642628"/>
      </dsp:txXfrm>
    </dsp:sp>
    <dsp:sp modelId="{F15E0931-15D7-46F4-9FA0-7D553EF187B5}">
      <dsp:nvSpPr>
        <dsp:cNvPr id="0" name=""/>
        <dsp:cNvSpPr/>
      </dsp:nvSpPr>
      <dsp:spPr>
        <a:xfrm rot="1350000">
          <a:off x="3164487" y="554785"/>
          <a:ext cx="226146" cy="306724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>
        <a:off x="3167069" y="603149"/>
        <a:ext cx="158302" cy="184034"/>
      </dsp:txXfrm>
    </dsp:sp>
    <dsp:sp modelId="{6A4B389A-AEAA-4C6A-821F-1A61B8B36BA4}">
      <dsp:nvSpPr>
        <dsp:cNvPr id="0" name=""/>
        <dsp:cNvSpPr/>
      </dsp:nvSpPr>
      <dsp:spPr>
        <a:xfrm>
          <a:off x="3438274" y="522761"/>
          <a:ext cx="977521" cy="908814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Ellen´s </a:t>
          </a: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Intimate Care School</a:t>
          </a: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>
        <a:off x="3581429" y="655854"/>
        <a:ext cx="691211" cy="642628"/>
      </dsp:txXfrm>
    </dsp:sp>
    <dsp:sp modelId="{488535EE-5FBC-46FD-A3E4-91FAF7CF4F83}">
      <dsp:nvSpPr>
        <dsp:cNvPr id="0" name=""/>
        <dsp:cNvSpPr/>
      </dsp:nvSpPr>
      <dsp:spPr>
        <a:xfrm rot="4050000">
          <a:off x="4066878" y="1449915"/>
          <a:ext cx="238999" cy="306724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>
        <a:off x="4089009" y="1478139"/>
        <a:ext cx="167299" cy="184034"/>
      </dsp:txXfrm>
    </dsp:sp>
    <dsp:sp modelId="{19848855-60CE-4230-AE54-D9B63768E656}">
      <dsp:nvSpPr>
        <dsp:cNvPr id="0" name=""/>
        <dsp:cNvSpPr/>
      </dsp:nvSpPr>
      <dsp:spPr>
        <a:xfrm>
          <a:off x="3994737" y="1783245"/>
          <a:ext cx="908814" cy="908814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Print</a:t>
          </a:r>
        </a:p>
      </dsp:txBody>
      <dsp:txXfrm>
        <a:off x="4127830" y="1916338"/>
        <a:ext cx="642628" cy="642628"/>
      </dsp:txXfrm>
    </dsp:sp>
    <dsp:sp modelId="{CF7A37C9-6850-4A38-9563-0BE6B31BC003}">
      <dsp:nvSpPr>
        <dsp:cNvPr id="0" name=""/>
        <dsp:cNvSpPr/>
      </dsp:nvSpPr>
      <dsp:spPr>
        <a:xfrm rot="6750000">
          <a:off x="4069991" y="2708219"/>
          <a:ext cx="241427" cy="306724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 rot="10800000">
        <a:off x="4120063" y="2736107"/>
        <a:ext cx="168999" cy="184034"/>
      </dsp:txXfrm>
    </dsp:sp>
    <dsp:sp modelId="{7419B5E8-73BE-4292-94E8-0518E4E45DBF}">
      <dsp:nvSpPr>
        <dsp:cNvPr id="0" name=""/>
        <dsp:cNvSpPr/>
      </dsp:nvSpPr>
      <dsp:spPr>
        <a:xfrm>
          <a:off x="3472627" y="3043729"/>
          <a:ext cx="908814" cy="908814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Social Media</a:t>
          </a: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Facebook, Instagram &amp; </a:t>
          </a:r>
          <a:r>
            <a:rPr lang="en-US" sz="800" kern="1200" dirty="0" err="1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TikTok</a:t>
          </a: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>
        <a:off x="3605720" y="3176822"/>
        <a:ext cx="642628" cy="642628"/>
      </dsp:txXfrm>
    </dsp:sp>
    <dsp:sp modelId="{62BD5706-7C7E-481A-90A8-5D0561712EDF}">
      <dsp:nvSpPr>
        <dsp:cNvPr id="0" name=""/>
        <dsp:cNvSpPr/>
      </dsp:nvSpPr>
      <dsp:spPr>
        <a:xfrm rot="9450000">
          <a:off x="3182392" y="3603214"/>
          <a:ext cx="241427" cy="306724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 rot="10800000">
        <a:off x="3252063" y="3650701"/>
        <a:ext cx="168999" cy="184034"/>
      </dsp:txXfrm>
    </dsp:sp>
    <dsp:sp modelId="{E5A56266-AAD1-421D-9B8C-F56E8F63CE05}">
      <dsp:nvSpPr>
        <dsp:cNvPr id="0" name=""/>
        <dsp:cNvSpPr/>
      </dsp:nvSpPr>
      <dsp:spPr>
        <a:xfrm>
          <a:off x="2212143" y="3565839"/>
          <a:ext cx="908814" cy="908814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LinkedIn</a:t>
          </a:r>
        </a:p>
      </dsp:txBody>
      <dsp:txXfrm>
        <a:off x="2345236" y="3698932"/>
        <a:ext cx="642628" cy="642628"/>
      </dsp:txXfrm>
    </dsp:sp>
    <dsp:sp modelId="{43BE739E-AA5F-49D5-B897-464F9053CC2F}">
      <dsp:nvSpPr>
        <dsp:cNvPr id="0" name=""/>
        <dsp:cNvSpPr/>
      </dsp:nvSpPr>
      <dsp:spPr>
        <a:xfrm rot="12150000">
          <a:off x="1921907" y="3608444"/>
          <a:ext cx="241427" cy="306724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 rot="10800000">
        <a:off x="1991578" y="3683647"/>
        <a:ext cx="168999" cy="184034"/>
      </dsp:txXfrm>
    </dsp:sp>
    <dsp:sp modelId="{5B2FB247-2BF0-4E0F-A56A-732F189CA152}">
      <dsp:nvSpPr>
        <dsp:cNvPr id="0" name=""/>
        <dsp:cNvSpPr/>
      </dsp:nvSpPr>
      <dsp:spPr>
        <a:xfrm>
          <a:off x="951659" y="3043729"/>
          <a:ext cx="908814" cy="908814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PR / Event</a:t>
          </a:r>
        </a:p>
      </dsp:txBody>
      <dsp:txXfrm>
        <a:off x="1084752" y="3176822"/>
        <a:ext cx="642628" cy="642628"/>
      </dsp:txXfrm>
    </dsp:sp>
    <dsp:sp modelId="{0B384C4E-13E1-4153-B9E8-D8745C3913C8}">
      <dsp:nvSpPr>
        <dsp:cNvPr id="0" name=""/>
        <dsp:cNvSpPr/>
      </dsp:nvSpPr>
      <dsp:spPr>
        <a:xfrm rot="14850000">
          <a:off x="1026912" y="2720845"/>
          <a:ext cx="241427" cy="306724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 rot="10800000">
        <a:off x="1076984" y="2815647"/>
        <a:ext cx="168999" cy="184034"/>
      </dsp:txXfrm>
    </dsp:sp>
    <dsp:sp modelId="{EC3285C1-03C8-404D-A29C-017329B7C3B4}">
      <dsp:nvSpPr>
        <dsp:cNvPr id="0" name=""/>
        <dsp:cNvSpPr/>
      </dsp:nvSpPr>
      <dsp:spPr>
        <a:xfrm>
          <a:off x="429549" y="1783245"/>
          <a:ext cx="908814" cy="908814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Profession &amp; relevant partners</a:t>
          </a: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>
        <a:off x="562642" y="1916338"/>
        <a:ext cx="642628" cy="642628"/>
      </dsp:txXfrm>
    </dsp:sp>
    <dsp:sp modelId="{4EB0A719-1A0D-4B51-B6B9-44DD328C688B}">
      <dsp:nvSpPr>
        <dsp:cNvPr id="0" name=""/>
        <dsp:cNvSpPr/>
      </dsp:nvSpPr>
      <dsp:spPr>
        <a:xfrm rot="17550000">
          <a:off x="1021683" y="1460361"/>
          <a:ext cx="241427" cy="306724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>
        <a:off x="1044039" y="1555163"/>
        <a:ext cx="168999" cy="184034"/>
      </dsp:txXfrm>
    </dsp:sp>
    <dsp:sp modelId="{4F639BA9-3B56-4D16-9BFD-7809E584800D}">
      <dsp:nvSpPr>
        <dsp:cNvPr id="0" name=""/>
        <dsp:cNvSpPr/>
      </dsp:nvSpPr>
      <dsp:spPr>
        <a:xfrm>
          <a:off x="951659" y="522761"/>
          <a:ext cx="908814" cy="908814"/>
        </a:xfrm>
        <a:prstGeom prst="ellipse">
          <a:avLst/>
        </a:prstGeom>
        <a:solidFill>
          <a:srgbClr val="E6C1CB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>
              <a:solidFill>
                <a:schemeClr val="tx1"/>
              </a:solidFill>
              <a:latin typeface="Moderat" panose="00000500000000000000" pitchFamily="50" charset="0"/>
              <a:ea typeface="+mn-ea"/>
              <a:cs typeface="+mn-cs"/>
            </a:rPr>
            <a:t>Activation via reseller</a:t>
          </a:r>
          <a:endParaRPr lang="en-US" sz="800" kern="1200" dirty="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>
        <a:off x="1084752" y="655854"/>
        <a:ext cx="642628" cy="642628"/>
      </dsp:txXfrm>
    </dsp:sp>
    <dsp:sp modelId="{64781C56-C568-4113-A477-57E6101A0705}">
      <dsp:nvSpPr>
        <dsp:cNvPr id="0" name=""/>
        <dsp:cNvSpPr/>
      </dsp:nvSpPr>
      <dsp:spPr>
        <a:xfrm rot="20250000">
          <a:off x="1909282" y="565366"/>
          <a:ext cx="241427" cy="306724"/>
        </a:xfrm>
        <a:prstGeom prst="rightArrow">
          <a:avLst>
            <a:gd name="adj1" fmla="val 60000"/>
            <a:gd name="adj2" fmla="val 50000"/>
          </a:avLst>
        </a:prstGeom>
        <a:solidFill>
          <a:srgbClr val="FEE0C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>
            <a:solidFill>
              <a:schemeClr val="tx1"/>
            </a:solidFill>
            <a:latin typeface="Moderat" panose="00000500000000000000" pitchFamily="50" charset="0"/>
            <a:ea typeface="+mn-ea"/>
            <a:cs typeface="+mn-cs"/>
          </a:endParaRPr>
        </a:p>
      </dsp:txBody>
      <dsp:txXfrm>
        <a:off x="1912039" y="640569"/>
        <a:ext cx="168999" cy="184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AAFE94-5506-49FA-8991-E02E63DD4908}">
      <dsp:nvSpPr>
        <dsp:cNvPr id="0" name=""/>
        <dsp:cNvSpPr/>
      </dsp:nvSpPr>
      <dsp:spPr>
        <a:xfrm>
          <a:off x="5609036" y="2248171"/>
          <a:ext cx="4795113" cy="421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460"/>
              </a:lnTo>
              <a:lnTo>
                <a:pt x="4795113" y="251460"/>
              </a:lnTo>
              <a:lnTo>
                <a:pt x="4795113" y="421805"/>
              </a:lnTo>
            </a:path>
          </a:pathLst>
        </a:custGeom>
        <a:noFill/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E0A1DB-D098-4ECD-8AE1-DC49F5AF1BE3}">
      <dsp:nvSpPr>
        <dsp:cNvPr id="0" name=""/>
        <dsp:cNvSpPr/>
      </dsp:nvSpPr>
      <dsp:spPr>
        <a:xfrm>
          <a:off x="5609036" y="2248171"/>
          <a:ext cx="2903398" cy="421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460"/>
              </a:lnTo>
              <a:lnTo>
                <a:pt x="2903398" y="251460"/>
              </a:lnTo>
              <a:lnTo>
                <a:pt x="2903398" y="421805"/>
              </a:lnTo>
            </a:path>
          </a:pathLst>
        </a:custGeom>
        <a:noFill/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1B3238-470F-4168-A9B6-6FAC21AB5762}">
      <dsp:nvSpPr>
        <dsp:cNvPr id="0" name=""/>
        <dsp:cNvSpPr/>
      </dsp:nvSpPr>
      <dsp:spPr>
        <a:xfrm>
          <a:off x="5609036" y="2248171"/>
          <a:ext cx="940032" cy="42180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1460"/>
              </a:lnTo>
              <a:lnTo>
                <a:pt x="940032" y="251460"/>
              </a:lnTo>
              <a:lnTo>
                <a:pt x="940032" y="421805"/>
              </a:lnTo>
            </a:path>
          </a:pathLst>
        </a:custGeom>
        <a:noFill/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8E19DA-74F3-44B0-A997-3495E2E4F712}">
      <dsp:nvSpPr>
        <dsp:cNvPr id="0" name=""/>
        <dsp:cNvSpPr/>
      </dsp:nvSpPr>
      <dsp:spPr>
        <a:xfrm>
          <a:off x="4597353" y="2248171"/>
          <a:ext cx="1011682" cy="421805"/>
        </a:xfrm>
        <a:custGeom>
          <a:avLst/>
          <a:gdLst/>
          <a:ahLst/>
          <a:cxnLst/>
          <a:rect l="0" t="0" r="0" b="0"/>
          <a:pathLst>
            <a:path>
              <a:moveTo>
                <a:pt x="1011682" y="0"/>
              </a:moveTo>
              <a:lnTo>
                <a:pt x="1011682" y="251460"/>
              </a:lnTo>
              <a:lnTo>
                <a:pt x="0" y="251460"/>
              </a:lnTo>
              <a:lnTo>
                <a:pt x="0" y="421805"/>
              </a:lnTo>
            </a:path>
          </a:pathLst>
        </a:custGeom>
        <a:noFill/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F411EC-AA03-4000-9B07-2A2D89F561E6}">
      <dsp:nvSpPr>
        <dsp:cNvPr id="0" name=""/>
        <dsp:cNvSpPr/>
      </dsp:nvSpPr>
      <dsp:spPr>
        <a:xfrm>
          <a:off x="2705638" y="2248171"/>
          <a:ext cx="2903398" cy="421805"/>
        </a:xfrm>
        <a:custGeom>
          <a:avLst/>
          <a:gdLst/>
          <a:ahLst/>
          <a:cxnLst/>
          <a:rect l="0" t="0" r="0" b="0"/>
          <a:pathLst>
            <a:path>
              <a:moveTo>
                <a:pt x="2903398" y="0"/>
              </a:moveTo>
              <a:lnTo>
                <a:pt x="2903398" y="251460"/>
              </a:lnTo>
              <a:lnTo>
                <a:pt x="0" y="251460"/>
              </a:lnTo>
              <a:lnTo>
                <a:pt x="0" y="421805"/>
              </a:lnTo>
            </a:path>
          </a:pathLst>
        </a:custGeom>
        <a:noFill/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987459-871A-4DAC-A745-3BBA63B2C3BD}">
      <dsp:nvSpPr>
        <dsp:cNvPr id="0" name=""/>
        <dsp:cNvSpPr/>
      </dsp:nvSpPr>
      <dsp:spPr>
        <a:xfrm>
          <a:off x="813922" y="2248171"/>
          <a:ext cx="4795113" cy="421805"/>
        </a:xfrm>
        <a:custGeom>
          <a:avLst/>
          <a:gdLst/>
          <a:ahLst/>
          <a:cxnLst/>
          <a:rect l="0" t="0" r="0" b="0"/>
          <a:pathLst>
            <a:path>
              <a:moveTo>
                <a:pt x="4795113" y="0"/>
              </a:moveTo>
              <a:lnTo>
                <a:pt x="4795113" y="251460"/>
              </a:lnTo>
              <a:lnTo>
                <a:pt x="0" y="251460"/>
              </a:lnTo>
              <a:lnTo>
                <a:pt x="0" y="421805"/>
              </a:lnTo>
            </a:path>
          </a:pathLst>
        </a:custGeom>
        <a:noFill/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9FA8B2-8163-4BE0-A840-48474E6184FB}">
      <dsp:nvSpPr>
        <dsp:cNvPr id="0" name=""/>
        <dsp:cNvSpPr/>
      </dsp:nvSpPr>
      <dsp:spPr>
        <a:xfrm>
          <a:off x="4904024" y="1518123"/>
          <a:ext cx="1410024" cy="730047"/>
        </a:xfrm>
        <a:prstGeom prst="rect">
          <a:avLst/>
        </a:prstGeom>
        <a:solidFill>
          <a:srgbClr val="D4A5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3018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Moderat" panose="00000500000000000000" pitchFamily="50" charset="0"/>
            </a:rPr>
            <a:t>CEO</a:t>
          </a:r>
          <a:endParaRPr lang="en-US" sz="1000" kern="1200" dirty="0">
            <a:solidFill>
              <a:schemeClr val="tx1"/>
            </a:solidFill>
            <a:latin typeface="Moderat" panose="00000500000000000000" pitchFamily="50" charset="0"/>
          </a:endParaRPr>
        </a:p>
      </dsp:txBody>
      <dsp:txXfrm>
        <a:off x="4904024" y="1518123"/>
        <a:ext cx="1410024" cy="730047"/>
      </dsp:txXfrm>
    </dsp:sp>
    <dsp:sp modelId="{ADC012C4-3FC1-4DC7-A842-3069644A8D7B}">
      <dsp:nvSpPr>
        <dsp:cNvPr id="0" name=""/>
        <dsp:cNvSpPr/>
      </dsp:nvSpPr>
      <dsp:spPr>
        <a:xfrm>
          <a:off x="5186029" y="2085938"/>
          <a:ext cx="1269021" cy="243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Moderat" panose="00000500000000000000" pitchFamily="50" charset="0"/>
            </a:rPr>
            <a:t>Charlotta Nilsson</a:t>
          </a:r>
          <a:endParaRPr lang="en-US" sz="1000" kern="1200" dirty="0">
            <a:latin typeface="Moderat" panose="00000500000000000000" pitchFamily="50" charset="0"/>
          </a:endParaRPr>
        </a:p>
      </dsp:txBody>
      <dsp:txXfrm>
        <a:off x="5186029" y="2085938"/>
        <a:ext cx="1269021" cy="243349"/>
      </dsp:txXfrm>
    </dsp:sp>
    <dsp:sp modelId="{FBD57771-B1BC-41BF-BB48-9EE893A9A870}">
      <dsp:nvSpPr>
        <dsp:cNvPr id="0" name=""/>
        <dsp:cNvSpPr/>
      </dsp:nvSpPr>
      <dsp:spPr>
        <a:xfrm>
          <a:off x="108910" y="2669977"/>
          <a:ext cx="1410024" cy="730047"/>
        </a:xfrm>
        <a:prstGeom prst="rect">
          <a:avLst/>
        </a:prstGeom>
        <a:solidFill>
          <a:srgbClr val="D4A5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3018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Moderat" panose="00000500000000000000" pitchFamily="50" charset="0"/>
            </a:rPr>
            <a:t>CFO &amp; IT Manager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>
            <a:solidFill>
              <a:schemeClr val="tx1"/>
            </a:solidFill>
            <a:latin typeface="Moderat" panose="00000500000000000000" pitchFamily="50" charset="0"/>
          </a:endParaRPr>
        </a:p>
      </dsp:txBody>
      <dsp:txXfrm>
        <a:off x="108910" y="2669977"/>
        <a:ext cx="1410024" cy="730047"/>
      </dsp:txXfrm>
    </dsp:sp>
    <dsp:sp modelId="{7806D91E-DF02-4733-99FE-F1AF00B4AAC7}">
      <dsp:nvSpPr>
        <dsp:cNvPr id="0" name=""/>
        <dsp:cNvSpPr/>
      </dsp:nvSpPr>
      <dsp:spPr>
        <a:xfrm>
          <a:off x="411689" y="3237792"/>
          <a:ext cx="1269021" cy="243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Moderat" panose="00000500000000000000" pitchFamily="50" charset="0"/>
            </a:rPr>
            <a:t>Sofia Fredrikson</a:t>
          </a:r>
          <a:endParaRPr lang="en-US" sz="1000" kern="1200" dirty="0">
            <a:latin typeface="Moderat" panose="00000500000000000000" pitchFamily="50" charset="0"/>
          </a:endParaRPr>
        </a:p>
      </dsp:txBody>
      <dsp:txXfrm>
        <a:off x="411689" y="3237792"/>
        <a:ext cx="1269021" cy="243349"/>
      </dsp:txXfrm>
    </dsp:sp>
    <dsp:sp modelId="{E583CD38-A2D3-4F97-98A6-18826FF61FC4}">
      <dsp:nvSpPr>
        <dsp:cNvPr id="0" name=""/>
        <dsp:cNvSpPr/>
      </dsp:nvSpPr>
      <dsp:spPr>
        <a:xfrm>
          <a:off x="2000626" y="2669977"/>
          <a:ext cx="1410024" cy="730047"/>
        </a:xfrm>
        <a:prstGeom prst="rect">
          <a:avLst/>
        </a:prstGeom>
        <a:solidFill>
          <a:srgbClr val="D4A5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3018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Moderat" panose="00000500000000000000" pitchFamily="50" charset="0"/>
            </a:rPr>
            <a:t>Sales- &amp; Marketing Manager</a:t>
          </a:r>
          <a:endParaRPr lang="en-US" sz="1000" kern="1200" dirty="0">
            <a:solidFill>
              <a:schemeClr val="tx1"/>
            </a:solidFill>
            <a:latin typeface="Moderat" panose="00000500000000000000" pitchFamily="50" charset="0"/>
          </a:endParaRPr>
        </a:p>
      </dsp:txBody>
      <dsp:txXfrm>
        <a:off x="2000626" y="2669977"/>
        <a:ext cx="1410024" cy="730047"/>
      </dsp:txXfrm>
    </dsp:sp>
    <dsp:sp modelId="{2DE7E2B5-F6AB-4B0E-9F07-3383D52FDBE8}">
      <dsp:nvSpPr>
        <dsp:cNvPr id="0" name=""/>
        <dsp:cNvSpPr/>
      </dsp:nvSpPr>
      <dsp:spPr>
        <a:xfrm>
          <a:off x="2303404" y="3237792"/>
          <a:ext cx="1269021" cy="243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Moderat" panose="00000500000000000000" pitchFamily="50" charset="0"/>
            </a:rPr>
            <a:t>Charlotta Nilsson</a:t>
          </a:r>
          <a:endParaRPr lang="en-US" sz="1000" kern="1200" dirty="0">
            <a:latin typeface="Moderat" panose="00000500000000000000" pitchFamily="50" charset="0"/>
          </a:endParaRPr>
        </a:p>
      </dsp:txBody>
      <dsp:txXfrm>
        <a:off x="2303404" y="3237792"/>
        <a:ext cx="1269021" cy="243349"/>
      </dsp:txXfrm>
    </dsp:sp>
    <dsp:sp modelId="{9B667D00-79F8-4219-ABDC-F11C30574288}">
      <dsp:nvSpPr>
        <dsp:cNvPr id="0" name=""/>
        <dsp:cNvSpPr/>
      </dsp:nvSpPr>
      <dsp:spPr>
        <a:xfrm>
          <a:off x="3892341" y="2669977"/>
          <a:ext cx="1410024" cy="730047"/>
        </a:xfrm>
        <a:prstGeom prst="rect">
          <a:avLst/>
        </a:prstGeom>
        <a:solidFill>
          <a:srgbClr val="D4A5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3018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Moderat" panose="00000500000000000000" pitchFamily="50" charset="0"/>
            </a:rPr>
            <a:t>Sales &amp; Marketing Coordinator</a:t>
          </a:r>
          <a:endParaRPr lang="en-US" sz="1000" kern="1200" dirty="0">
            <a:solidFill>
              <a:schemeClr val="tx1"/>
            </a:solidFill>
            <a:latin typeface="Moderat" panose="00000500000000000000" pitchFamily="50" charset="0"/>
          </a:endParaRPr>
        </a:p>
      </dsp:txBody>
      <dsp:txXfrm>
        <a:off x="3892341" y="2669977"/>
        <a:ext cx="1410024" cy="730047"/>
      </dsp:txXfrm>
    </dsp:sp>
    <dsp:sp modelId="{357B9FA8-6510-4BDE-B050-3A079D0FDF97}">
      <dsp:nvSpPr>
        <dsp:cNvPr id="0" name=""/>
        <dsp:cNvSpPr/>
      </dsp:nvSpPr>
      <dsp:spPr>
        <a:xfrm>
          <a:off x="4135120" y="3237792"/>
          <a:ext cx="1389020" cy="243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Moderat" panose="00000500000000000000" pitchFamily="50" charset="0"/>
            </a:rPr>
            <a:t>Nathalie Vetterlein</a:t>
          </a:r>
          <a:endParaRPr lang="en-US" sz="1000" kern="1200" dirty="0">
            <a:latin typeface="Moderat" panose="00000500000000000000" pitchFamily="50" charset="0"/>
          </a:endParaRPr>
        </a:p>
      </dsp:txBody>
      <dsp:txXfrm>
        <a:off x="4135120" y="3237792"/>
        <a:ext cx="1389020" cy="243349"/>
      </dsp:txXfrm>
    </dsp:sp>
    <dsp:sp modelId="{C68D33F7-C228-4C38-824C-D4D7A989008B}">
      <dsp:nvSpPr>
        <dsp:cNvPr id="0" name=""/>
        <dsp:cNvSpPr/>
      </dsp:nvSpPr>
      <dsp:spPr>
        <a:xfrm>
          <a:off x="5844056" y="2669977"/>
          <a:ext cx="1410024" cy="730047"/>
        </a:xfrm>
        <a:prstGeom prst="rect">
          <a:avLst/>
        </a:prstGeom>
        <a:solidFill>
          <a:srgbClr val="D4A5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3018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Moderat" panose="00000500000000000000" pitchFamily="50" charset="0"/>
            </a:rPr>
            <a:t>QA &amp; RA Manager</a:t>
          </a:r>
          <a:endParaRPr lang="en-US" sz="1000" kern="1200" dirty="0">
            <a:solidFill>
              <a:schemeClr val="tx1"/>
            </a:solidFill>
            <a:latin typeface="Moderat" panose="00000500000000000000" pitchFamily="50" charset="0"/>
          </a:endParaRPr>
        </a:p>
      </dsp:txBody>
      <dsp:txXfrm>
        <a:off x="5844056" y="2669977"/>
        <a:ext cx="1410024" cy="730047"/>
      </dsp:txXfrm>
    </dsp:sp>
    <dsp:sp modelId="{B5BD0F29-DF85-4EBA-8308-2E13FA67BF7A}">
      <dsp:nvSpPr>
        <dsp:cNvPr id="0" name=""/>
        <dsp:cNvSpPr/>
      </dsp:nvSpPr>
      <dsp:spPr>
        <a:xfrm>
          <a:off x="6146835" y="3237792"/>
          <a:ext cx="1269021" cy="243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Moderat" panose="00000500000000000000" pitchFamily="50" charset="0"/>
            </a:rPr>
            <a:t>Anuja Nagendiran</a:t>
          </a:r>
          <a:endParaRPr lang="en-US" sz="1000" kern="1200" dirty="0">
            <a:latin typeface="Moderat" panose="00000500000000000000" pitchFamily="50" charset="0"/>
          </a:endParaRPr>
        </a:p>
      </dsp:txBody>
      <dsp:txXfrm>
        <a:off x="6146835" y="3237792"/>
        <a:ext cx="1269021" cy="243349"/>
      </dsp:txXfrm>
    </dsp:sp>
    <dsp:sp modelId="{1313FD3E-2C40-43BD-8365-4FEAEC9B4984}">
      <dsp:nvSpPr>
        <dsp:cNvPr id="0" name=""/>
        <dsp:cNvSpPr/>
      </dsp:nvSpPr>
      <dsp:spPr>
        <a:xfrm>
          <a:off x="7735772" y="2669977"/>
          <a:ext cx="1553324" cy="730047"/>
        </a:xfrm>
        <a:prstGeom prst="rect">
          <a:avLst/>
        </a:prstGeom>
        <a:solidFill>
          <a:srgbClr val="D4A5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3018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Moderat" panose="00000500000000000000" pitchFamily="50" charset="0"/>
            </a:rPr>
            <a:t>Demand &amp; Supply Planner / Purchase &amp; Production Manager</a:t>
          </a:r>
          <a:endParaRPr lang="en-US" sz="1000" kern="1200" dirty="0">
            <a:solidFill>
              <a:schemeClr val="tx1"/>
            </a:solidFill>
            <a:latin typeface="Moderat" panose="00000500000000000000" pitchFamily="50" charset="0"/>
          </a:endParaRPr>
        </a:p>
      </dsp:txBody>
      <dsp:txXfrm>
        <a:off x="7735772" y="2669977"/>
        <a:ext cx="1553324" cy="730047"/>
      </dsp:txXfrm>
    </dsp:sp>
    <dsp:sp modelId="{AF4492A5-2234-441F-914C-73266983BD6F}">
      <dsp:nvSpPr>
        <dsp:cNvPr id="0" name=""/>
        <dsp:cNvSpPr/>
      </dsp:nvSpPr>
      <dsp:spPr>
        <a:xfrm>
          <a:off x="8110201" y="3237792"/>
          <a:ext cx="1269021" cy="243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Moderat" panose="00000500000000000000" pitchFamily="50" charset="0"/>
            </a:rPr>
            <a:t>Carina Eriksson</a:t>
          </a:r>
          <a:endParaRPr lang="en-US" sz="1000" kern="1200" dirty="0">
            <a:latin typeface="Moderat" panose="00000500000000000000" pitchFamily="50" charset="0"/>
          </a:endParaRPr>
        </a:p>
      </dsp:txBody>
      <dsp:txXfrm>
        <a:off x="8110201" y="3237792"/>
        <a:ext cx="1269021" cy="243349"/>
      </dsp:txXfrm>
    </dsp:sp>
    <dsp:sp modelId="{39B62EF5-00D8-4407-A5D5-2B79607579E0}">
      <dsp:nvSpPr>
        <dsp:cNvPr id="0" name=""/>
        <dsp:cNvSpPr/>
      </dsp:nvSpPr>
      <dsp:spPr>
        <a:xfrm>
          <a:off x="9699137" y="2669977"/>
          <a:ext cx="1410024" cy="730047"/>
        </a:xfrm>
        <a:prstGeom prst="rect">
          <a:avLst/>
        </a:prstGeom>
        <a:solidFill>
          <a:srgbClr val="D4A58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103018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Moderat" panose="00000500000000000000" pitchFamily="50" charset="0"/>
            </a:rPr>
            <a:t>Order/ Administration 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solidFill>
                <a:schemeClr val="tx1"/>
              </a:solidFill>
              <a:latin typeface="Moderat" panose="00000500000000000000" pitchFamily="50" charset="0"/>
            </a:rPr>
            <a:t>&amp; Office Coordinator</a:t>
          </a:r>
          <a:endParaRPr lang="en-US" sz="1000" kern="1200" dirty="0">
            <a:solidFill>
              <a:schemeClr val="tx1"/>
            </a:solidFill>
            <a:latin typeface="Moderat" panose="00000500000000000000" pitchFamily="50" charset="0"/>
          </a:endParaRPr>
        </a:p>
      </dsp:txBody>
      <dsp:txXfrm>
        <a:off x="9699137" y="2669977"/>
        <a:ext cx="1410024" cy="730047"/>
      </dsp:txXfrm>
    </dsp:sp>
    <dsp:sp modelId="{2EBE6DED-FE64-47DE-BB49-068A4C605AB9}">
      <dsp:nvSpPr>
        <dsp:cNvPr id="0" name=""/>
        <dsp:cNvSpPr/>
      </dsp:nvSpPr>
      <dsp:spPr>
        <a:xfrm>
          <a:off x="10001916" y="3237792"/>
          <a:ext cx="1269021" cy="2433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D4A586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6350" rIns="25400" bIns="6350" numCol="1" spcCol="1270" anchor="ctr" anchorCtr="0">
          <a:noAutofit/>
        </a:bodyPr>
        <a:lstStyle/>
        <a:p>
          <a:pPr lvl="0" algn="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00" kern="1200" dirty="0" smtClean="0">
              <a:latin typeface="Moderat" panose="00000500000000000000" pitchFamily="50" charset="0"/>
            </a:rPr>
            <a:t>NY : Eva Salerius</a:t>
          </a:r>
          <a:endParaRPr lang="en-US" sz="1000" kern="1200" dirty="0">
            <a:latin typeface="Moderat" panose="00000500000000000000" pitchFamily="50" charset="0"/>
          </a:endParaRPr>
        </a:p>
      </dsp:txBody>
      <dsp:txXfrm>
        <a:off x="10001916" y="3237792"/>
        <a:ext cx="1269021" cy="2433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0.22695</cdr:x>
      <cdr:y>0.46577</cdr:y>
    </cdr:from>
    <cdr:to>
      <cdr:x>0.26381</cdr:x>
      <cdr:y>0.54159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28662" y="1796214"/>
          <a:ext cx="296996" cy="29239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extLst xmlns:a="http://schemas.openxmlformats.org/drawingml/2006/main">
          <a:ext uri="{C572A759-6A51-4108-AA02-DFA0A04FC94B}">
            <ma14:wrappingTextBoxFlag xmlns:r="http://schemas.openxmlformats.org/officeDocument/2006/relationships" xmlns:p="http://schemas.openxmlformats.org/presentationml/2006/main"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</a:ext>
        </a:extLst>
      </cdr:spPr>
      <cdr:txBody>
        <a:bodyPr xmlns:a="http://schemas.openxmlformats.org/drawingml/2006/main" wrap="none" lIns="0" tIns="0" rIns="0" bIns="0" numCol="1" rtlCol="0" anchor="t">
          <a:noAutofit/>
        </a:bodyPr>
        <a:lstStyle xmlns:a="http://schemas.openxmlformats.org/drawingml/2006/main">
          <a:defPPr>
            <a:defRPr lang="sv-S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80000"/>
            </a:lnSpc>
          </a:pPr>
          <a:r>
            <a:rPr lang="sv-SE" sz="900" spc="300" dirty="0" smtClean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GM </a:t>
          </a:r>
        </a:p>
        <a:p xmlns:a="http://schemas.openxmlformats.org/drawingml/2006/main">
          <a:pPr>
            <a:lnSpc>
              <a:spcPct val="80000"/>
            </a:lnSpc>
          </a:pPr>
          <a:r>
            <a:rPr lang="sv-SE" sz="900" spc="300" dirty="0" smtClean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45%</a:t>
          </a:r>
        </a:p>
      </cdr:txBody>
    </cdr:sp>
  </cdr:relSizeAnchor>
  <cdr:relSizeAnchor xmlns:cdr="http://schemas.openxmlformats.org/drawingml/2006/chartDrawing">
    <cdr:from>
      <cdr:x>0.43715</cdr:x>
      <cdr:y>0.46577</cdr:y>
    </cdr:from>
    <cdr:to>
      <cdr:x>0.47401</cdr:x>
      <cdr:y>0.55577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522332" y="1796214"/>
          <a:ext cx="296996" cy="3470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extLst xmlns:a="http://schemas.openxmlformats.org/drawingml/2006/main">
          <a:ext uri="{C572A759-6A51-4108-AA02-DFA0A04FC94B}">
            <ma14:wrappingTextBoxFlag xmlns:r="http://schemas.openxmlformats.org/officeDocument/2006/relationships" xmlns:p="http://schemas.openxmlformats.org/presentationml/2006/main"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</a:ext>
        </a:extLst>
      </cdr:spPr>
      <cdr:txBody>
        <a:bodyPr xmlns:a="http://schemas.openxmlformats.org/drawingml/2006/main" wrap="none" lIns="0" tIns="0" rIns="0" bIns="0" numCol="1" rtlCol="0" anchor="t">
          <a:noAutofit/>
        </a:bodyPr>
        <a:lstStyle xmlns:a="http://schemas.openxmlformats.org/drawingml/2006/main">
          <a:defPPr>
            <a:defRPr lang="sv-S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80000"/>
            </a:lnSpc>
          </a:pPr>
          <a:r>
            <a:rPr lang="sv-SE" sz="900" b="1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G</a:t>
          </a:r>
          <a:r>
            <a:rPr lang="sv-SE" sz="900" b="1" spc="300" dirty="0" smtClean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M </a:t>
          </a:r>
        </a:p>
        <a:p xmlns:a="http://schemas.openxmlformats.org/drawingml/2006/main">
          <a:pPr>
            <a:lnSpc>
              <a:spcPct val="80000"/>
            </a:lnSpc>
          </a:pPr>
          <a:r>
            <a:rPr lang="sv-SE" sz="900" b="1" spc="300" dirty="0" smtClean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53%</a:t>
          </a:r>
        </a:p>
      </cdr:txBody>
    </cdr:sp>
  </cdr:relSizeAnchor>
  <cdr:relSizeAnchor xmlns:cdr="http://schemas.openxmlformats.org/drawingml/2006/chartDrawing">
    <cdr:from>
      <cdr:x>0.3658</cdr:x>
      <cdr:y>0.46577</cdr:y>
    </cdr:from>
    <cdr:to>
      <cdr:x>0.40266</cdr:x>
      <cdr:y>0.55577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947430" y="1796214"/>
          <a:ext cx="296996" cy="3470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extLst xmlns:a="http://schemas.openxmlformats.org/drawingml/2006/main">
          <a:ext uri="{C572A759-6A51-4108-AA02-DFA0A04FC94B}">
            <ma14:wrappingTextBoxFlag xmlns:r="http://schemas.openxmlformats.org/officeDocument/2006/relationships" xmlns:p="http://schemas.openxmlformats.org/presentationml/2006/main" xmlns="" xmlns:m="http://schemas.openxmlformats.org/officeDocument/2006/math" xmlns:a14="http://schemas.microsoft.com/office/drawing/2010/main" xmlns:ma14="http://schemas.microsoft.com/office/mac/drawingml/2011/main" xmlns:lc="http://schemas.openxmlformats.org/drawingml/2006/lockedCanvas" val="1"/>
          </a:ext>
        </a:extLst>
      </cdr:spPr>
      <cdr:txBody>
        <a:bodyPr xmlns:a="http://schemas.openxmlformats.org/drawingml/2006/main" wrap="none" lIns="0" tIns="0" rIns="0" bIns="0" numCol="1" rtlCol="0" anchor="t">
          <a:noAutofit/>
        </a:bodyPr>
        <a:lstStyle xmlns:a="http://schemas.openxmlformats.org/drawingml/2006/main">
          <a:defPPr>
            <a:defRPr lang="sv-S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80000"/>
            </a:lnSpc>
          </a:pPr>
          <a:r>
            <a:rPr lang="sv-SE" sz="9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G</a:t>
          </a:r>
          <a:r>
            <a:rPr lang="sv-SE" sz="900" spc="300" dirty="0" smtClean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M </a:t>
          </a:r>
        </a:p>
        <a:p xmlns:a="http://schemas.openxmlformats.org/drawingml/2006/main">
          <a:pPr>
            <a:lnSpc>
              <a:spcPct val="80000"/>
            </a:lnSpc>
          </a:pPr>
          <a:r>
            <a:rPr lang="sv-SE" sz="900" spc="300" dirty="0" smtClean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46%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0.39174</cdr:x>
      <cdr:y>0.54714</cdr:y>
    </cdr:from>
    <cdr:to>
      <cdr:x>0.44881</cdr:x>
      <cdr:y>0.68161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278464" y="2257378"/>
          <a:ext cx="477649" cy="5547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extLst xmlns:a="http://schemas.openxmlformats.org/drawingml/2006/main">
          <a:ext uri="{C572A759-6A51-4108-AA02-DFA0A04FC94B}">
            <ma14:wrappingTextBoxFlag xmlns:lc="http://schemas.openxmlformats.org/drawingml/2006/lockedCanvas" xmlns:ma14="http://schemas.microsoft.com/office/mac/drawingml/2011/main" xmlns:a14="http://schemas.microsoft.com/office/drawing/2010/main" xmlns:m="http://schemas.openxmlformats.org/officeDocument/2006/math" xmlns="" xmlns:p="http://schemas.openxmlformats.org/presentationml/2006/main" xmlns:r="http://schemas.openxmlformats.org/officeDocument/2006/relationships" val="1"/>
          </a:ext>
        </a:extLst>
      </cdr:spPr>
      <cdr:txBody>
        <a:bodyPr xmlns:a="http://schemas.openxmlformats.org/drawingml/2006/main" wrap="none" lIns="0" tIns="0" rIns="0" bIns="0" numCol="1" rtlCol="0" anchor="t">
          <a:noAutofit/>
        </a:bodyPr>
        <a:lstStyle xmlns:a="http://schemas.openxmlformats.org/drawingml/2006/main">
          <a:defPPr>
            <a:defRPr lang="sv-S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>
            <a:lnSpc>
              <a:spcPct val="80000"/>
            </a:lnSpc>
          </a:pPr>
          <a:r>
            <a:rPr lang="sv-SE" sz="900" b="0" spc="300" dirty="0">
              <a:solidFill>
                <a:schemeClr val="tx1"/>
              </a:solidFill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G</a:t>
          </a:r>
          <a:r>
            <a:rPr lang="sv-SE" sz="900" b="0" spc="300" dirty="0" smtClean="0">
              <a:solidFill>
                <a:schemeClr val="tx1"/>
              </a:solidFill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M </a:t>
          </a:r>
        </a:p>
        <a:p xmlns:a="http://schemas.openxmlformats.org/drawingml/2006/main">
          <a:pPr>
            <a:lnSpc>
              <a:spcPct val="80000"/>
            </a:lnSpc>
          </a:pPr>
          <a:r>
            <a:rPr lang="sv-SE" sz="900" spc="300" dirty="0" smtClean="0">
              <a:solidFill>
                <a:schemeClr val="tx1"/>
              </a:solidFill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55</a:t>
          </a:r>
          <a:r>
            <a:rPr lang="sv-SE" sz="900" b="0" spc="300" dirty="0" smtClean="0">
              <a:solidFill>
                <a:schemeClr val="tx1"/>
              </a:solidFill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rPr>
            <a:t>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703E1-AAC1-42EF-A5EA-6B737F2FE5A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731FC-41AE-4F66-BA80-093ED112F8A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54947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731FC-41AE-4F66-BA80-093ED112F8A2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94266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731FC-41AE-4F66-BA80-093ED112F8A2}" type="slidenum">
              <a:rPr lang="sv-SE" smtClean="0"/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99018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A731FC-41AE-4F66-BA80-093ED112F8A2}" type="slidenum">
              <a:rPr lang="sv-SE" smtClean="0"/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0822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2278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70614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9715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2389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4438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0194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2995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64085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2276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280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6678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6BF66-09B7-47F1-B0DC-BBA3ED2F47E4}" type="datetimeFigureOut">
              <a:rPr lang="sv-SE" smtClean="0"/>
              <a:t>2024-05-22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6027A-79AC-4A19-B06B-E47B08516FAD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87589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llen.se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3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.png"/><Relationship Id="rId5" Type="http://schemas.openxmlformats.org/officeDocument/2006/relationships/diagramColors" Target="../diagrams/colors1.xml"/><Relationship Id="rId10" Type="http://schemas.openxmlformats.org/officeDocument/2006/relationships/hyperlink" Target="http://www.intimgesundheit.info/" TargetMode="Externa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://www.ellen.d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llen.se/en/intimate-care-school/ellens-intimate-care-school/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lnkd.in/eF7Pz9n9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s://www.linkedin.com/in/ACoAAARYjb0BBNc9htkUR01UgygcXBi40Z_DLS8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in/ACoAABMBp9ABp4r596vJEZepBy5sYRvILcUC9os" TargetMode="External"/><Relationship Id="rId11" Type="http://schemas.openxmlformats.org/officeDocument/2006/relationships/hyperlink" Target="https://lnkd.in/drUj4B-w" TargetMode="External"/><Relationship Id="rId5" Type="http://schemas.openxmlformats.org/officeDocument/2006/relationships/hyperlink" Target="https://www.linkedin.com/company/womni/" TargetMode="External"/><Relationship Id="rId10" Type="http://schemas.openxmlformats.org/officeDocument/2006/relationships/image" Target="../media/image37.png"/><Relationship Id="rId4" Type="http://schemas.openxmlformats.org/officeDocument/2006/relationships/hyperlink" Target="https://www.linkedin.com/in/ACoAAAntnNsBM1OKiZ-ZVNHfVBhTGHReqjBV1tY" TargetMode="External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ellen.se/hallbarhet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len.se/" TargetMode="External"/><Relationship Id="rId2" Type="http://schemas.openxmlformats.org/officeDocument/2006/relationships/hyperlink" Target="mailto:cn@ellen.se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"/>
          <p:cNvSpPr/>
          <p:nvPr/>
        </p:nvSpPr>
        <p:spPr>
          <a:xfrm>
            <a:off x="0" y="-14990"/>
            <a:ext cx="12192000" cy="6872990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7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-1043728" y="233081"/>
            <a:ext cx="2379470" cy="2469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algn="r"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23.05.2024</a:t>
            </a:r>
            <a:endParaRPr lang="sv-SE" sz="1200" dirty="0">
              <a:latin typeface="Moderat" panose="00000500000000000000" pitchFamily="50" charset="0"/>
            </a:endParaRPr>
          </a:p>
        </p:txBody>
      </p:sp>
      <p:sp>
        <p:nvSpPr>
          <p:cNvPr id="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6356567" y="6391834"/>
            <a:ext cx="5416333" cy="32791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algn="r"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CHARLOTTA NILSSON, VD ELLEN AB</a:t>
            </a:r>
            <a:endParaRPr lang="sv-SE" sz="1200" dirty="0">
              <a:latin typeface="Moderat" panose="00000500000000000000" pitchFamily="50" charset="0"/>
            </a:endParaRPr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1609" y="2100667"/>
            <a:ext cx="3229475" cy="1258238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524000" y="3470104"/>
            <a:ext cx="8804694" cy="1590919"/>
          </a:xfrm>
          <a:noFill/>
        </p:spPr>
        <p:txBody>
          <a:bodyPr>
            <a:normAutofit/>
          </a:bodyPr>
          <a:lstStyle/>
          <a:p>
            <a:endParaRPr lang="sv-SE" dirty="0" smtClean="0">
              <a:latin typeface="Moderat" panose="00000500000000000000" pitchFamily="50" charset="0"/>
            </a:endParaRPr>
          </a:p>
          <a:p>
            <a:r>
              <a:rPr lang="sv-SE" sz="1600" spc="600" dirty="0">
                <a:latin typeface="Moderat" panose="00000500000000000000" pitchFamily="50" charset="0"/>
              </a:rPr>
              <a:t>ÅRSSTÄMMA </a:t>
            </a:r>
            <a:r>
              <a:rPr lang="sv-SE" sz="1600" spc="600" dirty="0" smtClean="0">
                <a:latin typeface="Moderat" panose="00000500000000000000" pitchFamily="50" charset="0"/>
              </a:rPr>
              <a:t>2024 ELLEN </a:t>
            </a:r>
            <a:r>
              <a:rPr lang="sv-SE" sz="1600" spc="600" dirty="0">
                <a:latin typeface="Moderat" panose="00000500000000000000" pitchFamily="50" charset="0"/>
              </a:rPr>
              <a:t>AB</a:t>
            </a:r>
          </a:p>
        </p:txBody>
      </p:sp>
      <p:cxnSp>
        <p:nvCxnSpPr>
          <p:cNvPr id="10" name="Rak koppling 9"/>
          <p:cNvCxnSpPr/>
          <p:nvPr/>
        </p:nvCxnSpPr>
        <p:spPr>
          <a:xfrm flipH="1">
            <a:off x="1463489" y="331694"/>
            <a:ext cx="1030941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/>
          <p:cNvCxnSpPr/>
          <p:nvPr/>
        </p:nvCxnSpPr>
        <p:spPr>
          <a:xfrm flipH="1">
            <a:off x="537882" y="6489599"/>
            <a:ext cx="842817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50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2" y="227881"/>
            <a:ext cx="1717070" cy="2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ELLEN BRAND PAGE 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5" name="Rak koppling 14"/>
          <p:cNvCxnSpPr/>
          <p:nvPr/>
        </p:nvCxnSpPr>
        <p:spPr>
          <a:xfrm flipH="1" flipV="1">
            <a:off x="2067859" y="316753"/>
            <a:ext cx="9705049" cy="149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83547" y="982097"/>
            <a:ext cx="11189357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DRIVER </a:t>
            </a:r>
            <a:r>
              <a:rPr lang="sv-SE" sz="44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TRAFIK &amp;</a:t>
            </a: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sv-SE" sz="44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FÖRSÄLJNING ONLINE</a:t>
            </a:r>
            <a:endParaRPr lang="en-US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1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2" y="568275"/>
            <a:ext cx="8026515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b="1" dirty="0" smtClean="0">
                <a:latin typeface="Moderat" panose="00000500000000000000" pitchFamily="50" charset="0"/>
              </a:rPr>
              <a:t>ETT EXEMPEL </a:t>
            </a:r>
            <a:r>
              <a:rPr lang="sv-SE" sz="1600" dirty="0" smtClean="0">
                <a:latin typeface="Moderat" panose="00000500000000000000" pitchFamily="50" charset="0"/>
              </a:rPr>
              <a:t>: ELLEN BRAND PAGE HOS KRONANS APOTEK</a:t>
            </a:r>
            <a:endParaRPr lang="sv-SE" sz="1600" b="1" dirty="0">
              <a:latin typeface="Moderat" panose="000005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6352" y="2744706"/>
            <a:ext cx="3178033" cy="34639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7138" y="1588354"/>
            <a:ext cx="6287247" cy="1074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672" y="2074565"/>
            <a:ext cx="4687699" cy="3752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7834" y="2744706"/>
            <a:ext cx="3607781" cy="346391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32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60"/>
            <a:ext cx="2042248" cy="2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MARKNADSPLAN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7" name="Rak koppling 16"/>
          <p:cNvCxnSpPr/>
          <p:nvPr/>
        </p:nvCxnSpPr>
        <p:spPr>
          <a:xfrm flipH="1" flipV="1">
            <a:off x="2060713" y="324678"/>
            <a:ext cx="9712192" cy="7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Diagram 13"/>
          <p:cNvGraphicFramePr/>
          <p:nvPr>
            <p:extLst/>
          </p:nvPr>
        </p:nvGraphicFramePr>
        <p:xfrm>
          <a:off x="762898" y="1601658"/>
          <a:ext cx="5333102" cy="44753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03921" y="3227416"/>
            <a:ext cx="1808735" cy="1275754"/>
          </a:xfrm>
          <a:prstGeom prst="rect">
            <a:avLst/>
          </a:prstGeom>
        </p:spPr>
      </p:pic>
      <p:sp>
        <p:nvSpPr>
          <p:cNvPr id="1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6533551" y="1600759"/>
            <a:ext cx="4798123" cy="39569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0" rIns="0" bIns="0" numCol="1" anchor="t">
            <a:noAutofit/>
          </a:bodyPr>
          <a:lstStyle/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b="1" dirty="0" smtClean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b="1" dirty="0">
                <a:latin typeface="Moderat" panose="00000500000000000000" pitchFamily="50" charset="0"/>
              </a:rPr>
              <a:t>360-aktivering -&gt; </a:t>
            </a:r>
            <a:r>
              <a:rPr lang="en-US" sz="1200" b="1" dirty="0" err="1">
                <a:latin typeface="Moderat" panose="00000500000000000000" pitchFamily="50" charset="0"/>
              </a:rPr>
              <a:t>Igenkänning</a:t>
            </a:r>
            <a:r>
              <a:rPr lang="en-US" sz="1200" b="1" dirty="0">
                <a:latin typeface="Moderat" panose="00000500000000000000" pitchFamily="50" charset="0"/>
              </a:rPr>
              <a:t> </a:t>
            </a:r>
            <a:r>
              <a:rPr lang="en-US" sz="1200" b="1" dirty="0" smtClean="0">
                <a:latin typeface="Moderat" panose="00000500000000000000" pitchFamily="50" charset="0"/>
              </a:rPr>
              <a:t>-&gt; </a:t>
            </a:r>
            <a:r>
              <a:rPr lang="en-US" sz="1200" b="1" dirty="0">
                <a:latin typeface="Moderat" panose="00000500000000000000" pitchFamily="50" charset="0"/>
              </a:rPr>
              <a:t>Always On!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dirty="0">
                <a:latin typeface="Moderat" panose="00000500000000000000" pitchFamily="50" charset="0"/>
                <a:hlinkClick r:id="rId8"/>
              </a:rPr>
              <a:t>www.ellen.se</a:t>
            </a:r>
            <a:r>
              <a:rPr lang="en-US" sz="1200" dirty="0">
                <a:latin typeface="Moderat" panose="00000500000000000000" pitchFamily="50" charset="0"/>
              </a:rPr>
              <a:t> </a:t>
            </a:r>
            <a:r>
              <a:rPr lang="en-US" sz="1200" dirty="0" err="1" smtClean="0">
                <a:latin typeface="Moderat" panose="00000500000000000000" pitchFamily="50" charset="0"/>
              </a:rPr>
              <a:t>i</a:t>
            </a:r>
            <a:r>
              <a:rPr lang="en-US" sz="1200" dirty="0" smtClean="0">
                <a:latin typeface="Moderat" panose="00000500000000000000" pitchFamily="50" charset="0"/>
              </a:rPr>
              <a:t> </a:t>
            </a:r>
            <a:r>
              <a:rPr lang="en-US" sz="1200" dirty="0" err="1" smtClean="0">
                <a:latin typeface="Moderat" panose="00000500000000000000" pitchFamily="50" charset="0"/>
              </a:rPr>
              <a:t>Sverige</a:t>
            </a:r>
            <a:r>
              <a:rPr lang="en-US" sz="1200" dirty="0" smtClean="0">
                <a:latin typeface="Moderat" panose="00000500000000000000" pitchFamily="50" charset="0"/>
              </a:rPr>
              <a:t> </a:t>
            </a:r>
            <a:r>
              <a:rPr lang="en-US" sz="1200" dirty="0">
                <a:latin typeface="Moderat" panose="00000500000000000000" pitchFamily="50" charset="0"/>
              </a:rPr>
              <a:t>+ </a:t>
            </a:r>
            <a:r>
              <a:rPr lang="sv-SE" sz="1200" dirty="0">
                <a:latin typeface="Moderat" panose="00000500000000000000" pitchFamily="50" charset="0"/>
                <a:hlinkClick r:id="rId9"/>
              </a:rPr>
              <a:t>www.ellen.de</a:t>
            </a:r>
            <a:r>
              <a:rPr lang="sv-SE" sz="1200" dirty="0">
                <a:latin typeface="Moderat" panose="00000500000000000000" pitchFamily="50" charset="0"/>
              </a:rPr>
              <a:t> </a:t>
            </a:r>
            <a:r>
              <a:rPr lang="sv-SE" sz="1200" dirty="0" smtClean="0">
                <a:latin typeface="Moderat" panose="00000500000000000000" pitchFamily="50" charset="0"/>
              </a:rPr>
              <a:t>och </a:t>
            </a:r>
            <a:r>
              <a:rPr lang="sv-SE" sz="1200" dirty="0" smtClean="0">
                <a:latin typeface="Moderat" panose="00000500000000000000" pitchFamily="50" charset="0"/>
                <a:hlinkClick r:id="rId10"/>
              </a:rPr>
              <a:t>www.intimgesundheit.info</a:t>
            </a:r>
            <a:r>
              <a:rPr lang="sv-SE" sz="1200" dirty="0" smtClean="0">
                <a:latin typeface="Moderat" panose="00000500000000000000" pitchFamily="50" charset="0"/>
              </a:rPr>
              <a:t> i Tyskland</a:t>
            </a:r>
            <a:endParaRPr lang="sv-SE" sz="1200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dirty="0" err="1">
                <a:latin typeface="Moderat" panose="00000500000000000000" pitchFamily="50" charset="0"/>
              </a:rPr>
              <a:t>Ellens</a:t>
            </a:r>
            <a:r>
              <a:rPr lang="en-US" sz="1200" dirty="0">
                <a:latin typeface="Moderat" panose="00000500000000000000" pitchFamily="50" charset="0"/>
              </a:rPr>
              <a:t> </a:t>
            </a:r>
            <a:r>
              <a:rPr lang="en-US" sz="1200" dirty="0" err="1">
                <a:latin typeface="Moderat" panose="00000500000000000000" pitchFamily="50" charset="0"/>
              </a:rPr>
              <a:t>Intimvårdsskola</a:t>
            </a:r>
            <a:endParaRPr lang="en-US" sz="1200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dirty="0" err="1">
                <a:latin typeface="Moderat" panose="00000500000000000000" pitchFamily="50" charset="0"/>
              </a:rPr>
              <a:t>Relevanta</a:t>
            </a:r>
            <a:r>
              <a:rPr lang="en-US" sz="1200" dirty="0">
                <a:latin typeface="Moderat" panose="00000500000000000000" pitchFamily="50" charset="0"/>
              </a:rPr>
              <a:t> </a:t>
            </a:r>
            <a:r>
              <a:rPr lang="en-US" sz="1200" dirty="0" err="1">
                <a:latin typeface="Moderat" panose="00000500000000000000" pitchFamily="50" charset="0"/>
              </a:rPr>
              <a:t>printaktiviteter</a:t>
            </a:r>
            <a:endParaRPr lang="en-US" sz="1200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dirty="0" err="1">
                <a:latin typeface="Moderat" panose="00000500000000000000" pitchFamily="50" charset="0"/>
              </a:rPr>
              <a:t>SoMe</a:t>
            </a:r>
            <a:r>
              <a:rPr lang="en-US" sz="1200" dirty="0">
                <a:latin typeface="Moderat" panose="00000500000000000000" pitchFamily="50" charset="0"/>
              </a:rPr>
              <a:t> : Instagram, FB, </a:t>
            </a:r>
            <a:r>
              <a:rPr lang="en-US" sz="1200" dirty="0" err="1">
                <a:latin typeface="Moderat" panose="00000500000000000000" pitchFamily="50" charset="0"/>
              </a:rPr>
              <a:t>TikTok</a:t>
            </a:r>
            <a:r>
              <a:rPr lang="en-US" sz="1200" dirty="0">
                <a:latin typeface="Moderat" panose="00000500000000000000" pitchFamily="50" charset="0"/>
              </a:rPr>
              <a:t> </a:t>
            </a:r>
            <a:r>
              <a:rPr lang="en-US" sz="1200" dirty="0" err="1">
                <a:latin typeface="Moderat" panose="00000500000000000000" pitchFamily="50" charset="0"/>
              </a:rPr>
              <a:t>och</a:t>
            </a:r>
            <a:r>
              <a:rPr lang="en-US" sz="1200" dirty="0">
                <a:latin typeface="Moderat" panose="00000500000000000000" pitchFamily="50" charset="0"/>
              </a:rPr>
              <a:t> LinkedIn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dirty="0">
                <a:latin typeface="Moderat" panose="00000500000000000000" pitchFamily="50" charset="0"/>
              </a:rPr>
              <a:t>PR / </a:t>
            </a:r>
            <a:r>
              <a:rPr lang="en-US" sz="1200" dirty="0" smtClean="0">
                <a:latin typeface="Moderat" panose="00000500000000000000" pitchFamily="50" charset="0"/>
              </a:rPr>
              <a:t>Event –&gt; “</a:t>
            </a:r>
            <a:r>
              <a:rPr lang="en-US" sz="1200" dirty="0" err="1" smtClean="0">
                <a:latin typeface="Moderat" panose="00000500000000000000" pitchFamily="50" charset="0"/>
              </a:rPr>
              <a:t>Guerillamarknadsföring</a:t>
            </a:r>
            <a:r>
              <a:rPr lang="en-US" sz="1200" dirty="0" smtClean="0">
                <a:latin typeface="Moderat" panose="00000500000000000000" pitchFamily="50" charset="0"/>
              </a:rPr>
              <a:t>”</a:t>
            </a:r>
            <a:endParaRPr lang="en-US" sz="1200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dirty="0" err="1">
                <a:latin typeface="Moderat" panose="00000500000000000000" pitchFamily="50" charset="0"/>
              </a:rPr>
              <a:t>Samarbete</a:t>
            </a:r>
            <a:r>
              <a:rPr lang="en-US" sz="1200" dirty="0">
                <a:latin typeface="Moderat" panose="00000500000000000000" pitchFamily="50" charset="0"/>
              </a:rPr>
              <a:t> med </a:t>
            </a:r>
            <a:r>
              <a:rPr lang="en-US" sz="1200" dirty="0" err="1">
                <a:latin typeface="Moderat" panose="00000500000000000000" pitchFamily="50" charset="0"/>
              </a:rPr>
              <a:t>professionen</a:t>
            </a:r>
            <a:r>
              <a:rPr lang="en-US" sz="1200" dirty="0">
                <a:latin typeface="Moderat" panose="00000500000000000000" pitchFamily="50" charset="0"/>
              </a:rPr>
              <a:t> </a:t>
            </a:r>
            <a:r>
              <a:rPr lang="en-US" sz="1200" dirty="0" err="1">
                <a:latin typeface="Moderat" panose="00000500000000000000" pitchFamily="50" charset="0"/>
              </a:rPr>
              <a:t>och</a:t>
            </a:r>
            <a:r>
              <a:rPr lang="en-US" sz="1200" dirty="0">
                <a:latin typeface="Moderat" panose="00000500000000000000" pitchFamily="50" charset="0"/>
              </a:rPr>
              <a:t> </a:t>
            </a:r>
            <a:r>
              <a:rPr lang="en-US" sz="1200" dirty="0" err="1">
                <a:latin typeface="Moderat" panose="00000500000000000000" pitchFamily="50" charset="0"/>
              </a:rPr>
              <a:t>andra</a:t>
            </a:r>
            <a:r>
              <a:rPr lang="en-US" sz="1200" dirty="0">
                <a:latin typeface="Moderat" panose="00000500000000000000" pitchFamily="50" charset="0"/>
              </a:rPr>
              <a:t> </a:t>
            </a:r>
            <a:r>
              <a:rPr lang="en-US" sz="1200" dirty="0" err="1">
                <a:latin typeface="Moderat" panose="00000500000000000000" pitchFamily="50" charset="0"/>
              </a:rPr>
              <a:t>relevanta</a:t>
            </a:r>
            <a:r>
              <a:rPr lang="en-US" sz="1200" dirty="0">
                <a:latin typeface="Moderat" panose="00000500000000000000" pitchFamily="50" charset="0"/>
              </a:rPr>
              <a:t> </a:t>
            </a:r>
            <a:r>
              <a:rPr lang="en-US" sz="1200" dirty="0" err="1">
                <a:latin typeface="Moderat" panose="00000500000000000000" pitchFamily="50" charset="0"/>
              </a:rPr>
              <a:t>samarbetspartners</a:t>
            </a:r>
            <a:endParaRPr lang="en-US" sz="1200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dirty="0" err="1">
                <a:latin typeface="Moderat" panose="00000500000000000000" pitchFamily="50" charset="0"/>
              </a:rPr>
              <a:t>Aktivering</a:t>
            </a:r>
            <a:r>
              <a:rPr lang="en-US" sz="1200" dirty="0">
                <a:latin typeface="Moderat" panose="00000500000000000000" pitchFamily="50" charset="0"/>
              </a:rPr>
              <a:t> via </a:t>
            </a:r>
            <a:r>
              <a:rPr lang="en-US" sz="1200" dirty="0" err="1">
                <a:latin typeface="Moderat" panose="00000500000000000000" pitchFamily="50" charset="0"/>
              </a:rPr>
              <a:t>återförsäljare</a:t>
            </a:r>
            <a:endParaRPr lang="en-US" sz="1200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dirty="0">
                <a:latin typeface="Moderat" panose="00000500000000000000" pitchFamily="50" charset="0"/>
              </a:rPr>
              <a:t>"Word of Mouth</a:t>
            </a:r>
            <a:r>
              <a:rPr lang="en-US" sz="1200" dirty="0" smtClean="0">
                <a:latin typeface="Moderat" panose="00000500000000000000" pitchFamily="50" charset="0"/>
              </a:rPr>
              <a:t>“</a:t>
            </a:r>
            <a:endParaRPr lang="sv-SE" sz="1200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</p:txBody>
      </p:sp>
      <p:sp>
        <p:nvSpPr>
          <p:cNvPr id="12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20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643480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>
                <a:latin typeface="Moderat" panose="00000500000000000000" pitchFamily="50" charset="0"/>
              </a:rPr>
              <a:t>MARKNADSFÖRINGSSTRATEGI</a:t>
            </a:r>
          </a:p>
        </p:txBody>
      </p:sp>
      <p:sp>
        <p:nvSpPr>
          <p:cNvPr id="21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26415"/>
            <a:ext cx="6220830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AKTIVERING 360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0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17983"/>
            <a:ext cx="1717070" cy="2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WEBB 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7" name="Rak koppling 16"/>
          <p:cNvCxnSpPr/>
          <p:nvPr/>
        </p:nvCxnSpPr>
        <p:spPr>
          <a:xfrm flipH="1" flipV="1">
            <a:off x="1757082" y="316753"/>
            <a:ext cx="10015823" cy="14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1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603535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ELLEN </a:t>
            </a:r>
            <a:r>
              <a:rPr lang="sv-SE" sz="1600" dirty="0">
                <a:latin typeface="Moderat" panose="00000500000000000000" pitchFamily="50" charset="0"/>
              </a:rPr>
              <a:t>LYFTER INTIMHÄLSA PÅ AGENDAN</a:t>
            </a:r>
          </a:p>
        </p:txBody>
      </p:sp>
      <p:sp>
        <p:nvSpPr>
          <p:cNvPr id="20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39338"/>
            <a:ext cx="6220830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ELLENS INTIMVÅRDSSKOLA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44" y="2087663"/>
            <a:ext cx="7020946" cy="40130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109" y="2152292"/>
            <a:ext cx="4043336" cy="42162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745" y="3787034"/>
            <a:ext cx="3760593" cy="1492299"/>
          </a:xfrm>
          <a:prstGeom prst="rect">
            <a:avLst/>
          </a:prstGeom>
        </p:spPr>
      </p:pic>
      <p:sp>
        <p:nvSpPr>
          <p:cNvPr id="21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6908801" y="1857080"/>
            <a:ext cx="4864104" cy="4334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0" rIns="108000" bIns="0" numCol="1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spc="-19" dirty="0" smtClean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En undersökning tillsammans med </a:t>
            </a:r>
            <a:r>
              <a:rPr lang="sv-SE" sz="1200" spc="-19" dirty="0" err="1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Facebokgruppen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 Heja Livet 2019 visar att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78 procent saknar tillräckligt med information om intimhälsa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Undersökningen visade också att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underlivsbesvär fortfarande är ett tabubelagt ämne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Ellens intimvårdsskola är en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unik plattform där unga som gamla, kan hitta användbar information om intimhälsa och intimvård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Målet är att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informera, utbilda och inspirera tjejer och kvinnor till att ta hand om sina underliv på ett bra sätt och att bryta tabun kring ämnet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Plattformen är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lättnavigerad, aktuell och </a:t>
            </a:r>
            <a:r>
              <a:rPr lang="sv-SE" sz="1200" b="1" spc="-19" dirty="0" err="1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relaterbar</a:t>
            </a:r>
            <a:endParaRPr lang="sv-SE" sz="1200" b="1" spc="-19" dirty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Ellen har även lanserat en blogg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”Ellen Tipsar” 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som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behandlar specifika och aktuella ämnen relaterat till intimhälsa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b="1" spc="-19" dirty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lvl="0"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  <a:hlinkClick r:id="rId6"/>
              </a:rPr>
              <a:t>https://ellen.se/en/intimate-care-school/ellens-intimate-care-school</a:t>
            </a:r>
            <a:r>
              <a:rPr lang="en-US" sz="1200" spc="-19" dirty="0" smtClean="0">
                <a:solidFill>
                  <a:srgbClr val="000000"/>
                </a:solidFill>
                <a:latin typeface="Moderat" panose="00000500000000000000" pitchFamily="50" charset="0"/>
                <a:sym typeface="Gill Sans"/>
                <a:hlinkClick r:id="rId6"/>
              </a:rPr>
              <a:t>/</a:t>
            </a:r>
            <a:endParaRPr lang="en-US" sz="1200" spc="-19" dirty="0" smtClean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b="1" spc="-19" dirty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2376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17983"/>
            <a:ext cx="1717070" cy="2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SAMARBETEN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7" name="Rak koppling 16"/>
          <p:cNvCxnSpPr/>
          <p:nvPr/>
        </p:nvCxnSpPr>
        <p:spPr>
          <a:xfrm flipH="1" flipV="1">
            <a:off x="1757082" y="316753"/>
            <a:ext cx="10015823" cy="14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1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603535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ELLEN </a:t>
            </a:r>
            <a:r>
              <a:rPr lang="sv-SE" sz="1600" dirty="0">
                <a:latin typeface="Moderat" panose="00000500000000000000" pitchFamily="50" charset="0"/>
              </a:rPr>
              <a:t>LYFTER INTIMHÄLSA PÅ AGENDAN</a:t>
            </a:r>
          </a:p>
        </p:txBody>
      </p:sp>
      <p:sp>
        <p:nvSpPr>
          <p:cNvPr id="20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39338"/>
            <a:ext cx="11211232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SAMARBETE MED APOTEKET AB</a:t>
            </a:r>
          </a:p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&amp; PROFFESSIONEN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73" y="2199341"/>
            <a:ext cx="2714053" cy="38901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70393" y="2782500"/>
            <a:ext cx="2022063" cy="29252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8000" tIns="108000" rIns="108000">
            <a:spAutoFit/>
          </a:bodyPr>
          <a:lstStyle/>
          <a:p>
            <a:r>
              <a:rPr lang="sv-SE" sz="900" dirty="0" smtClean="0">
                <a:latin typeface="-apple-system"/>
              </a:rPr>
              <a:t>På </a:t>
            </a:r>
            <a:r>
              <a:rPr lang="sv-SE" sz="900" dirty="0">
                <a:latin typeface="-apple-system"/>
              </a:rPr>
              <a:t>internationella kvinnodagen bjöds Ellens vd </a:t>
            </a:r>
            <a:r>
              <a:rPr lang="sv-SE" sz="900" dirty="0">
                <a:latin typeface="-apple-system"/>
                <a:hlinkClick r:id="rId4"/>
              </a:rPr>
              <a:t>Charlotta Nilsson</a:t>
            </a:r>
            <a:r>
              <a:rPr lang="sv-SE" sz="900" dirty="0">
                <a:latin typeface="-apple-system"/>
              </a:rPr>
              <a:t> in, tillsammans med </a:t>
            </a:r>
            <a:r>
              <a:rPr lang="sv-SE" sz="900" dirty="0" err="1">
                <a:latin typeface="-apple-system"/>
                <a:hlinkClick r:id="rId5"/>
              </a:rPr>
              <a:t>Womni</a:t>
            </a:r>
            <a:r>
              <a:rPr lang="sv-SE" sz="900" dirty="0" err="1">
                <a:latin typeface="-apple-system"/>
              </a:rPr>
              <a:t>s</a:t>
            </a:r>
            <a:r>
              <a:rPr lang="sv-SE" sz="900" dirty="0">
                <a:latin typeface="-apple-system"/>
              </a:rPr>
              <a:t> grundare </a:t>
            </a:r>
            <a:r>
              <a:rPr lang="sv-SE" sz="900" dirty="0">
                <a:latin typeface="-apple-system"/>
                <a:hlinkClick r:id="rId6"/>
              </a:rPr>
              <a:t>Naomi Flamholc</a:t>
            </a:r>
            <a:r>
              <a:rPr lang="sv-SE" sz="900" dirty="0">
                <a:latin typeface="-apple-system"/>
              </a:rPr>
              <a:t>, till Apoteket ABs livesändning för ett härligt och öppet samtal om kvinnohälsa. Tillsammans med Apotekets kategorichef </a:t>
            </a:r>
            <a:r>
              <a:rPr lang="sv-SE" sz="900" dirty="0">
                <a:latin typeface="-apple-system"/>
                <a:hlinkClick r:id="rId7"/>
              </a:rPr>
              <a:t>Ann-Sofie Bergsten</a:t>
            </a:r>
            <a:r>
              <a:rPr lang="sv-SE" sz="900" dirty="0">
                <a:latin typeface="-apple-system"/>
              </a:rPr>
              <a:t> diskuterades högaktuella ämnen som klimakteriet, vårdens utmaningar när det kommer till kvinnorelaterade besvär, men även hur Ellen arbetar för att öka kunskapen kring intimhälsa - via Ellens intimvårdsskola.</a:t>
            </a:r>
            <a:r>
              <a:rPr lang="sv-SE" sz="900" dirty="0"/>
              <a:t/>
            </a:r>
            <a:br>
              <a:rPr lang="sv-SE" sz="900" dirty="0"/>
            </a:br>
            <a:r>
              <a:rPr lang="sv-SE" sz="900" dirty="0"/>
              <a:t/>
            </a:r>
            <a:br>
              <a:rPr lang="sv-SE" sz="900" dirty="0"/>
            </a:br>
            <a:r>
              <a:rPr lang="sv-SE" sz="900" dirty="0">
                <a:latin typeface="-apple-system"/>
              </a:rPr>
              <a:t>🎥 Missade du sändningen? Se den i efterhand här: </a:t>
            </a:r>
            <a:r>
              <a:rPr lang="sv-SE" sz="900" dirty="0">
                <a:latin typeface="-apple-system"/>
                <a:hlinkClick r:id="rId8"/>
              </a:rPr>
              <a:t>https://lnkd.in/eF7Pz9n9</a:t>
            </a:r>
            <a:endParaRPr lang="sv-SE" sz="9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87123" y="2199341"/>
            <a:ext cx="2385028" cy="31806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66818" y="2196757"/>
            <a:ext cx="2386966" cy="318324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833590" y="4912291"/>
            <a:ext cx="6096000" cy="120166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108000" tIns="108000" rIns="108000">
            <a:spAutoFit/>
          </a:bodyPr>
          <a:lstStyle/>
          <a:p>
            <a:r>
              <a:rPr lang="sv-SE" sz="900" dirty="0" smtClean="0">
                <a:latin typeface="-apple-system"/>
              </a:rPr>
              <a:t>7:e maj </a:t>
            </a:r>
            <a:r>
              <a:rPr lang="sv-SE" sz="900" dirty="0">
                <a:latin typeface="-apple-system"/>
              </a:rPr>
              <a:t>deltog Ellen i </a:t>
            </a:r>
            <a:r>
              <a:rPr lang="sv-SE" sz="900" dirty="0" err="1">
                <a:latin typeface="-apple-system"/>
                <a:hlinkClick r:id="rId5"/>
              </a:rPr>
              <a:t>Womni</a:t>
            </a:r>
            <a:r>
              <a:rPr lang="sv-SE" sz="900" dirty="0" err="1">
                <a:latin typeface="-apple-system"/>
              </a:rPr>
              <a:t>s</a:t>
            </a:r>
            <a:r>
              <a:rPr lang="sv-SE" sz="900" dirty="0">
                <a:latin typeface="-apple-system"/>
              </a:rPr>
              <a:t> livesändning för att bland annat diskutera underlivshälsa och belysa klimakteriebesvär, med särskilt fokus på de som kan uppstå till följd av en bröstcancerbehandling. I liven delade Ellens vd </a:t>
            </a:r>
            <a:r>
              <a:rPr lang="sv-SE" sz="900" dirty="0">
                <a:latin typeface="-apple-system"/>
                <a:hlinkClick r:id="rId4"/>
              </a:rPr>
              <a:t>Charlotta Nilsson</a:t>
            </a:r>
            <a:r>
              <a:rPr lang="sv-SE" sz="900" dirty="0">
                <a:latin typeface="-apple-system"/>
              </a:rPr>
              <a:t> med sig av sin personliga erfarenhet av bröstcancer, medan </a:t>
            </a:r>
            <a:r>
              <a:rPr lang="sv-SE" sz="900" dirty="0">
                <a:latin typeface="-apple-system"/>
                <a:hlinkClick r:id="rId6"/>
              </a:rPr>
              <a:t>Naomi Flamholc</a:t>
            </a:r>
            <a:r>
              <a:rPr lang="sv-SE" sz="900" dirty="0">
                <a:latin typeface="-apple-system"/>
              </a:rPr>
              <a:t>, läkare och grundare av </a:t>
            </a:r>
            <a:r>
              <a:rPr lang="sv-SE" sz="900" dirty="0" err="1">
                <a:latin typeface="-apple-system"/>
              </a:rPr>
              <a:t>Womni</a:t>
            </a:r>
            <a:r>
              <a:rPr lang="sv-SE" sz="900" dirty="0">
                <a:latin typeface="-apple-system"/>
              </a:rPr>
              <a:t>, lyfte både hormonella och hormonfria behandlingsalternativ för vanligt förekommande klimakteriebesvär. </a:t>
            </a:r>
            <a:r>
              <a:rPr lang="sv-SE" sz="900" dirty="0" smtClean="0">
                <a:latin typeface="-apple-system"/>
              </a:rPr>
              <a:t>Missade </a:t>
            </a:r>
            <a:r>
              <a:rPr lang="sv-SE" sz="900" dirty="0">
                <a:latin typeface="-apple-system"/>
              </a:rPr>
              <a:t>du liven så finns den att se i efterhand på </a:t>
            </a:r>
            <a:r>
              <a:rPr lang="sv-SE" sz="900" dirty="0" err="1">
                <a:latin typeface="-apple-system"/>
              </a:rPr>
              <a:t>Womnis</a:t>
            </a:r>
            <a:r>
              <a:rPr lang="sv-SE" sz="900" dirty="0">
                <a:latin typeface="-apple-system"/>
              </a:rPr>
              <a:t> </a:t>
            </a:r>
            <a:r>
              <a:rPr lang="sv-SE" sz="900" dirty="0" err="1">
                <a:latin typeface="-apple-system"/>
              </a:rPr>
              <a:t>instagram</a:t>
            </a:r>
            <a:r>
              <a:rPr lang="sv-SE" sz="900" dirty="0" smtClean="0">
                <a:latin typeface="-apple-system"/>
              </a:rPr>
              <a:t>.</a:t>
            </a:r>
          </a:p>
          <a:p>
            <a:endParaRPr lang="sv-SE" sz="900" dirty="0" smtClean="0">
              <a:latin typeface="-apple-system"/>
            </a:endParaRPr>
          </a:p>
          <a:p>
            <a:r>
              <a:rPr lang="sv-SE" sz="1400" dirty="0"/>
              <a:t>📽</a:t>
            </a:r>
            <a:r>
              <a:rPr lang="sv-SE" sz="900" dirty="0"/>
              <a:t>Titta på liven i efterhand här: </a:t>
            </a:r>
            <a:r>
              <a:rPr lang="sv-SE" sz="900" dirty="0">
                <a:hlinkClick r:id="rId11"/>
              </a:rPr>
              <a:t>https://</a:t>
            </a:r>
            <a:r>
              <a:rPr lang="sv-SE" sz="900" dirty="0" smtClean="0">
                <a:hlinkClick r:id="rId11"/>
              </a:rPr>
              <a:t>lnkd.in/drUj4B-w</a:t>
            </a:r>
            <a:r>
              <a:rPr lang="sv-SE" sz="900" dirty="0" smtClean="0"/>
              <a:t> </a:t>
            </a:r>
            <a:endParaRPr lang="sv-SE" sz="1400" dirty="0"/>
          </a:p>
        </p:txBody>
      </p:sp>
    </p:spTree>
    <p:extLst>
      <p:ext uri="{BB962C8B-B14F-4D97-AF65-F5344CB8AC3E}">
        <p14:creationId xmlns:p14="http://schemas.microsoft.com/office/powerpoint/2010/main" val="17550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11872"/>
            <a:ext cx="9510517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lnSpc>
                <a:spcPct val="80000"/>
              </a:lnSpc>
            </a:pPr>
            <a:r>
              <a:rPr lang="sv-SE" sz="4400" spc="300" dirty="0" smtClean="0">
                <a:solidFill>
                  <a:prstClr val="black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ELLEN</a:t>
            </a:r>
            <a:r>
              <a:rPr lang="sv-SE" sz="4400" spc="300" dirty="0">
                <a:solidFill>
                  <a:prstClr val="black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S</a:t>
            </a:r>
            <a:r>
              <a:rPr lang="sv-SE" sz="4400" spc="300" dirty="0" smtClean="0">
                <a:solidFill>
                  <a:prstClr val="black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 HÅLLBARHETSARBETE</a:t>
            </a:r>
            <a:endParaRPr lang="sv-SE" sz="4400" spc="300" dirty="0">
              <a:solidFill>
                <a:prstClr val="black"/>
              </a:solidFill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16445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HÅLLBARHET</a:t>
            </a: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</p:txBody>
      </p:sp>
      <p:cxnSp>
        <p:nvCxnSpPr>
          <p:cNvPr id="13" name="Rak koppling 12"/>
          <p:cNvCxnSpPr/>
          <p:nvPr/>
        </p:nvCxnSpPr>
        <p:spPr>
          <a:xfrm flipH="1">
            <a:off x="1745129" y="331694"/>
            <a:ext cx="10027774" cy="14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40" b="1410"/>
          <a:stretch/>
        </p:blipFill>
        <p:spPr>
          <a:xfrm>
            <a:off x="562036" y="2206418"/>
            <a:ext cx="6246334" cy="3183985"/>
          </a:xfrm>
          <a:prstGeom prst="rect">
            <a:avLst/>
          </a:prstGeom>
        </p:spPr>
      </p:pic>
      <p:sp>
        <p:nvSpPr>
          <p:cNvPr id="11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7100047" y="1649888"/>
            <a:ext cx="4672856" cy="41664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0" rIns="108000" bIns="0" numCol="1"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prstClr val="black"/>
              </a:solidFill>
              <a:latin typeface="Moderat" panose="000005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200" dirty="0">
                <a:solidFill>
                  <a:prstClr val="black"/>
                </a:solidFill>
                <a:latin typeface="Moderat" panose="00000500000000000000" pitchFamily="50" charset="0"/>
              </a:rPr>
              <a:t>Ellen bedriver ett </a:t>
            </a:r>
            <a:r>
              <a:rPr lang="sv-SE" sz="1200" b="1" dirty="0">
                <a:solidFill>
                  <a:prstClr val="black"/>
                </a:solidFill>
                <a:latin typeface="Moderat" panose="00000500000000000000" pitchFamily="50" charset="0"/>
              </a:rPr>
              <a:t>aktivt hållbarhetsarbete </a:t>
            </a:r>
            <a:r>
              <a:rPr lang="sv-SE" sz="1200" dirty="0">
                <a:solidFill>
                  <a:prstClr val="black"/>
                </a:solidFill>
                <a:latin typeface="Moderat" panose="00000500000000000000" pitchFamily="50" charset="0"/>
              </a:rPr>
              <a:t>som, precis som allt annat vi gör, </a:t>
            </a:r>
            <a:r>
              <a:rPr lang="sv-SE" sz="1200" b="1" dirty="0">
                <a:solidFill>
                  <a:prstClr val="black"/>
                </a:solidFill>
                <a:latin typeface="Moderat" panose="00000500000000000000" pitchFamily="50" charset="0"/>
              </a:rPr>
              <a:t>bygger på forskning och innovation</a:t>
            </a:r>
            <a:r>
              <a:rPr lang="sv-SE" sz="1200" dirty="0">
                <a:solidFill>
                  <a:prstClr val="black"/>
                </a:solidFill>
                <a:latin typeface="Moderat" panose="00000500000000000000" pitchFamily="50" charset="0"/>
              </a:rPr>
              <a:t>. Lutar mot </a:t>
            </a:r>
            <a:r>
              <a:rPr lang="sv-SE" sz="1200" b="1" dirty="0">
                <a:solidFill>
                  <a:prstClr val="black"/>
                </a:solidFill>
                <a:latin typeface="Moderat" panose="00000500000000000000" pitchFamily="50" charset="0"/>
              </a:rPr>
              <a:t>FN:s globala hållbarhetsmål</a:t>
            </a:r>
            <a:r>
              <a:rPr lang="sv-SE" sz="1200" dirty="0">
                <a:solidFill>
                  <a:prstClr val="black"/>
                </a:solidFill>
                <a:latin typeface="Moderat" panose="00000500000000000000" pitchFamily="50" charset="0"/>
              </a:rPr>
              <a:t>. Vår filosofi är att ingen är för liten för att göra skillnad</a:t>
            </a:r>
            <a:r>
              <a:rPr lang="sv-SE" sz="1200" dirty="0" smtClean="0">
                <a:solidFill>
                  <a:prstClr val="black"/>
                </a:solidFill>
                <a:latin typeface="Moderat" panose="00000500000000000000" pitchFamily="50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1200" dirty="0">
              <a:solidFill>
                <a:prstClr val="black"/>
              </a:solidFill>
              <a:latin typeface="Moderat" panose="000005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200" b="1" dirty="0" smtClean="0">
                <a:solidFill>
                  <a:prstClr val="black"/>
                </a:solidFill>
                <a:latin typeface="Moderat" panose="00000500000000000000" pitchFamily="50" charset="0"/>
              </a:rPr>
              <a:t>I </a:t>
            </a:r>
            <a:r>
              <a:rPr lang="sv-SE" sz="1200" b="1" dirty="0">
                <a:solidFill>
                  <a:prstClr val="black"/>
                </a:solidFill>
                <a:latin typeface="Moderat" panose="00000500000000000000" pitchFamily="50" charset="0"/>
              </a:rPr>
              <a:t>oktober 2022 lanserades Ellens webbsida Hållbarhet i Sverige</a:t>
            </a:r>
            <a:r>
              <a:rPr lang="sv-SE" sz="1200" b="1" dirty="0" smtClean="0">
                <a:solidFill>
                  <a:prstClr val="black"/>
                </a:solidFill>
                <a:latin typeface="Moderat" panose="00000500000000000000" pitchFamily="50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1200" b="1" dirty="0">
              <a:solidFill>
                <a:prstClr val="black"/>
              </a:solidFill>
              <a:latin typeface="Moderat" panose="000005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prstClr val="black"/>
                </a:solidFill>
                <a:latin typeface="Moderat" panose="00000500000000000000" pitchFamily="50" charset="0"/>
              </a:rPr>
              <a:t>Syftet </a:t>
            </a:r>
            <a:r>
              <a:rPr lang="sv-SE" sz="1200" dirty="0">
                <a:solidFill>
                  <a:prstClr val="black"/>
                </a:solidFill>
                <a:latin typeface="Moderat" panose="00000500000000000000" pitchFamily="50" charset="0"/>
              </a:rPr>
              <a:t>med webbsidan är att </a:t>
            </a:r>
            <a:r>
              <a:rPr lang="sv-SE" sz="1200" b="1" dirty="0">
                <a:solidFill>
                  <a:prstClr val="black"/>
                </a:solidFill>
                <a:latin typeface="Moderat" panose="00000500000000000000" pitchFamily="50" charset="0"/>
              </a:rPr>
              <a:t>informera våra konsumenter om hur vi ser på hållbarhet och vilka åtgärder vi vidtar för att minska vårt klimatavtryck i olika delar av vår </a:t>
            </a:r>
            <a:r>
              <a:rPr lang="sv-SE" sz="1200" b="1" dirty="0" smtClean="0">
                <a:solidFill>
                  <a:prstClr val="black"/>
                </a:solidFill>
                <a:latin typeface="Moderat" panose="00000500000000000000" pitchFamily="50" charset="0"/>
              </a:rPr>
              <a:t>värdekedja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1200" dirty="0">
              <a:solidFill>
                <a:prstClr val="black"/>
              </a:solidFill>
              <a:latin typeface="Moderat" panose="000005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prstClr val="black"/>
                </a:solidFill>
                <a:latin typeface="Moderat" panose="00000500000000000000" pitchFamily="50" charset="0"/>
              </a:rPr>
              <a:t>I </a:t>
            </a:r>
            <a:r>
              <a:rPr lang="sv-SE" sz="1200" dirty="0">
                <a:solidFill>
                  <a:prstClr val="black"/>
                </a:solidFill>
                <a:latin typeface="Moderat" panose="00000500000000000000" pitchFamily="50" charset="0"/>
              </a:rPr>
              <a:t>februari 2023 gick Ellen med i </a:t>
            </a:r>
            <a:r>
              <a:rPr lang="sv-SE" sz="1200" b="1" dirty="0" err="1">
                <a:solidFill>
                  <a:prstClr val="black"/>
                </a:solidFill>
                <a:latin typeface="Moderat" panose="00000500000000000000" pitchFamily="50" charset="0"/>
              </a:rPr>
              <a:t>återvinningsappen</a:t>
            </a:r>
            <a:r>
              <a:rPr lang="sv-SE" sz="1200" b="1" dirty="0">
                <a:solidFill>
                  <a:prstClr val="black"/>
                </a:solidFill>
                <a:latin typeface="Moderat" panose="00000500000000000000" pitchFamily="50" charset="0"/>
              </a:rPr>
              <a:t> </a:t>
            </a:r>
            <a:r>
              <a:rPr lang="sv-SE" sz="1200" b="1" dirty="0" err="1">
                <a:solidFill>
                  <a:prstClr val="black"/>
                </a:solidFill>
                <a:latin typeface="Moderat" panose="00000500000000000000" pitchFamily="50" charset="0"/>
              </a:rPr>
              <a:t>Bower</a:t>
            </a:r>
            <a:r>
              <a:rPr lang="sv-SE" sz="1200" b="1" dirty="0">
                <a:solidFill>
                  <a:prstClr val="black"/>
                </a:solidFill>
                <a:latin typeface="Moderat" panose="00000500000000000000" pitchFamily="50" charset="0"/>
              </a:rPr>
              <a:t>, som gör det möjligt att deponera tomma förpackningar</a:t>
            </a:r>
            <a:r>
              <a:rPr lang="sv-SE" sz="1200" dirty="0" smtClean="0">
                <a:solidFill>
                  <a:prstClr val="black"/>
                </a:solidFill>
                <a:latin typeface="Moderat" panose="00000500000000000000" pitchFamily="50" charset="0"/>
              </a:rPr>
              <a:t>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sv-SE" sz="1200" dirty="0">
              <a:solidFill>
                <a:prstClr val="black"/>
              </a:solidFill>
              <a:latin typeface="Moderat" panose="000005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sv-SE" sz="1200" dirty="0" smtClean="0">
                <a:solidFill>
                  <a:prstClr val="black"/>
                </a:solidFill>
                <a:latin typeface="Moderat" panose="00000500000000000000" pitchFamily="50" charset="0"/>
              </a:rPr>
              <a:t>Läs </a:t>
            </a:r>
            <a:r>
              <a:rPr lang="sv-SE" sz="1200" dirty="0">
                <a:solidFill>
                  <a:prstClr val="black"/>
                </a:solidFill>
                <a:latin typeface="Moderat" panose="00000500000000000000" pitchFamily="50" charset="0"/>
              </a:rPr>
              <a:t>mer om Ellens hållbarhetsarbete här: </a:t>
            </a:r>
            <a:r>
              <a:rPr lang="sv-SE" sz="1200" dirty="0">
                <a:solidFill>
                  <a:prstClr val="black"/>
                </a:solidFill>
                <a:latin typeface="Moderat" panose="00000500000000000000" pitchFamily="50" charset="0"/>
                <a:hlinkClick r:id="rId3"/>
              </a:rPr>
              <a:t>https://ellen.se/hallbarhet</a:t>
            </a:r>
            <a:r>
              <a:rPr lang="sv-SE" sz="1200" dirty="0" smtClean="0">
                <a:solidFill>
                  <a:prstClr val="black"/>
                </a:solidFill>
                <a:latin typeface="Moderat" panose="00000500000000000000" pitchFamily="50" charset="0"/>
                <a:hlinkClick r:id="rId3"/>
              </a:rPr>
              <a:t>/</a:t>
            </a:r>
            <a:endParaRPr lang="sv-SE" sz="1200" dirty="0" smtClean="0">
              <a:solidFill>
                <a:prstClr val="black"/>
              </a:solidFill>
              <a:latin typeface="Moderat" panose="00000500000000000000" pitchFamily="50" charset="0"/>
            </a:endParaRPr>
          </a:p>
          <a:p>
            <a:pPr lvl="0"/>
            <a:endParaRPr lang="sv-SE" sz="1200" dirty="0">
              <a:latin typeface="Moderat" panose="00000500000000000000" pitchFamily="50" charset="0"/>
            </a:endParaRPr>
          </a:p>
        </p:txBody>
      </p:sp>
      <p:sp>
        <p:nvSpPr>
          <p:cNvPr id="1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585244"/>
            <a:ext cx="8008586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ETT VIKTIGT ÄMNE INTEGRERAT I VÅRT DAGLIGA ARBETE</a:t>
            </a:r>
            <a:endParaRPr lang="sv-SE" sz="1600" dirty="0">
              <a:latin typeface="Mode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50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11872"/>
            <a:ext cx="9510517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spc="300" dirty="0">
                <a:solidFill>
                  <a:schemeClr val="tx1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ELLENS HÅLLBARHETSARBETE </a:t>
            </a:r>
            <a:r>
              <a:rPr lang="en-US" sz="4400" spc="300" dirty="0" smtClean="0">
                <a:solidFill>
                  <a:schemeClr val="tx1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UPPMÄRKSAMMAS</a:t>
            </a:r>
            <a:endParaRPr lang="sv-SE" sz="4400" spc="300" dirty="0">
              <a:solidFill>
                <a:schemeClr val="tx1"/>
              </a:solidFill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16445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HÅLLBARHET</a:t>
            </a: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</p:txBody>
      </p:sp>
      <p:cxnSp>
        <p:nvCxnSpPr>
          <p:cNvPr id="13" name="Rak koppling 12"/>
          <p:cNvCxnSpPr/>
          <p:nvPr/>
        </p:nvCxnSpPr>
        <p:spPr>
          <a:xfrm flipH="1">
            <a:off x="1604513" y="331694"/>
            <a:ext cx="10168390" cy="47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2" y="585244"/>
            <a:ext cx="8785527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>
                <a:latin typeface="Moderat" panose="00000500000000000000" pitchFamily="50" charset="0"/>
              </a:rPr>
              <a:t>ELLEN EN AV APOTEK HJÄRTATS BÄSTA HÅLLBARHETSLEVERANTÖRER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459" y="1779791"/>
            <a:ext cx="3175656" cy="42569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72" y="2186012"/>
            <a:ext cx="6872100" cy="38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33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PR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8" name="Rak koppling 17"/>
          <p:cNvCxnSpPr/>
          <p:nvPr/>
        </p:nvCxnSpPr>
        <p:spPr>
          <a:xfrm flipH="1">
            <a:off x="849335" y="331694"/>
            <a:ext cx="109235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 b="13485"/>
          <a:stretch/>
        </p:blipFill>
        <p:spPr>
          <a:xfrm>
            <a:off x="4454162" y="1625175"/>
            <a:ext cx="1646978" cy="2840584"/>
          </a:xfrm>
          <a:prstGeom prst="rect">
            <a:avLst/>
          </a:prstGeom>
        </p:spPr>
      </p:pic>
      <p:pic>
        <p:nvPicPr>
          <p:cNvPr id="5" name="Bildobjekt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9" b="13485"/>
          <a:stretch/>
        </p:blipFill>
        <p:spPr>
          <a:xfrm>
            <a:off x="6404763" y="1643679"/>
            <a:ext cx="1646978" cy="2840584"/>
          </a:xfrm>
          <a:prstGeom prst="rect">
            <a:avLst/>
          </a:prstGeom>
        </p:spPr>
      </p:pic>
      <p:pic>
        <p:nvPicPr>
          <p:cNvPr id="6" name="Bildobjekt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" b="13485"/>
          <a:stretch/>
        </p:blipFill>
        <p:spPr>
          <a:xfrm>
            <a:off x="8353723" y="1643679"/>
            <a:ext cx="1646978" cy="2845984"/>
          </a:xfrm>
          <a:prstGeom prst="rect">
            <a:avLst/>
          </a:prstGeom>
        </p:spPr>
      </p:pic>
      <p:pic>
        <p:nvPicPr>
          <p:cNvPr id="7" name="Bildobjekt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9" b="13485"/>
          <a:stretch/>
        </p:blipFill>
        <p:spPr>
          <a:xfrm>
            <a:off x="561673" y="1635349"/>
            <a:ext cx="1646979" cy="2849473"/>
          </a:xfrm>
          <a:prstGeom prst="rect">
            <a:avLst/>
          </a:prstGeom>
        </p:spPr>
      </p:pic>
      <p:pic>
        <p:nvPicPr>
          <p:cNvPr id="8" name="Bildobjekt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5" b="13333"/>
          <a:stretch/>
        </p:blipFill>
        <p:spPr>
          <a:xfrm>
            <a:off x="2510920" y="1647532"/>
            <a:ext cx="1646979" cy="285678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b="13181"/>
          <a:stretch/>
        </p:blipFill>
        <p:spPr>
          <a:xfrm>
            <a:off x="5465114" y="3069591"/>
            <a:ext cx="1632637" cy="2847970"/>
          </a:xfrm>
          <a:prstGeom prst="rect">
            <a:avLst/>
          </a:prstGeom>
        </p:spPr>
      </p:pic>
      <p:pic>
        <p:nvPicPr>
          <p:cNvPr id="10" name="Bildobjekt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b="13333"/>
          <a:stretch/>
        </p:blipFill>
        <p:spPr>
          <a:xfrm>
            <a:off x="7394014" y="3093479"/>
            <a:ext cx="1632638" cy="2842618"/>
          </a:xfrm>
          <a:prstGeom prst="rect">
            <a:avLst/>
          </a:prstGeom>
        </p:spPr>
      </p:pic>
      <p:pic>
        <p:nvPicPr>
          <p:cNvPr id="11" name="Bildobjekt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2" b="13636"/>
          <a:stretch/>
        </p:blipFill>
        <p:spPr>
          <a:xfrm>
            <a:off x="9328634" y="3093479"/>
            <a:ext cx="1632638" cy="2831910"/>
          </a:xfrm>
          <a:prstGeom prst="rect">
            <a:avLst/>
          </a:prstGeom>
        </p:spPr>
      </p:pic>
      <p:pic>
        <p:nvPicPr>
          <p:cNvPr id="13" name="Bildobjekt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 b="13182"/>
          <a:stretch/>
        </p:blipFill>
        <p:spPr>
          <a:xfrm>
            <a:off x="3530209" y="3074945"/>
            <a:ext cx="1632637" cy="2842616"/>
          </a:xfrm>
          <a:prstGeom prst="rect">
            <a:avLst/>
          </a:prstGeom>
        </p:spPr>
      </p:pic>
      <p:pic>
        <p:nvPicPr>
          <p:cNvPr id="16" name="Bildobjekt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 b="13030"/>
          <a:stretch/>
        </p:blipFill>
        <p:spPr>
          <a:xfrm>
            <a:off x="1595303" y="3074945"/>
            <a:ext cx="1632638" cy="2847970"/>
          </a:xfrm>
          <a:prstGeom prst="rect">
            <a:avLst/>
          </a:prstGeom>
        </p:spPr>
      </p:pic>
      <p:sp>
        <p:nvSpPr>
          <p:cNvPr id="2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585244"/>
            <a:ext cx="7141716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LYCKADE PRESSUTSKICK SKAPAR SYNLIGHET PÅ INSTAGRAM 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23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2" y="978800"/>
            <a:ext cx="11211232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UPPSKATTAT AV ELLENS MÅLGRUPP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1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PR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8" name="Rak koppling 17"/>
          <p:cNvCxnSpPr/>
          <p:nvPr/>
        </p:nvCxnSpPr>
        <p:spPr>
          <a:xfrm flipH="1">
            <a:off x="849335" y="331694"/>
            <a:ext cx="109235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7" r="-1170" b="2324"/>
          <a:stretch/>
        </p:blipFill>
        <p:spPr>
          <a:xfrm>
            <a:off x="415031" y="2115171"/>
            <a:ext cx="2173307" cy="4028181"/>
          </a:xfrm>
          <a:prstGeom prst="rect">
            <a:avLst/>
          </a:prstGeom>
        </p:spPr>
      </p:pic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2" r="-2963" b="2544"/>
          <a:stretch/>
        </p:blipFill>
        <p:spPr>
          <a:xfrm>
            <a:off x="2257048" y="2425376"/>
            <a:ext cx="2189210" cy="4028181"/>
          </a:xfrm>
          <a:prstGeom prst="rect">
            <a:avLst/>
          </a:prstGeom>
        </p:spPr>
      </p:pic>
      <p:pic>
        <p:nvPicPr>
          <p:cNvPr id="21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sp>
        <p:nvSpPr>
          <p:cNvPr id="1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579600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SYNLIGHET ÄVEN PÅ TIKTOK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26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995362"/>
            <a:ext cx="10514644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UPPMÄRKSAMHET OCH GENOMSLAG I FLERA KANALER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Bildobjekt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911" y="2115171"/>
            <a:ext cx="1861364" cy="4028181"/>
          </a:xfrm>
          <a:prstGeom prst="rect">
            <a:avLst/>
          </a:prstGeom>
        </p:spPr>
      </p:pic>
      <p:pic>
        <p:nvPicPr>
          <p:cNvPr id="16" name="Bildobjekt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383" y="2425376"/>
            <a:ext cx="1861363" cy="4028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8163" y="2115171"/>
            <a:ext cx="1871188" cy="40476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54768" y="2115173"/>
            <a:ext cx="1871188" cy="404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78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726135" y="3052384"/>
            <a:ext cx="11001580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endParaRPr lang="sv-SE" sz="40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21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759" y="6375414"/>
            <a:ext cx="1020783" cy="397708"/>
          </a:xfrm>
          <a:prstGeom prst="rect">
            <a:avLst/>
          </a:prstGeom>
        </p:spPr>
      </p:pic>
      <p:sp>
        <p:nvSpPr>
          <p:cNvPr id="14" name="Underrubrik 2"/>
          <p:cNvSpPr txBox="1">
            <a:spLocks/>
          </p:cNvSpPr>
          <p:nvPr/>
        </p:nvSpPr>
        <p:spPr>
          <a:xfrm>
            <a:off x="6457346" y="2280639"/>
            <a:ext cx="4834492" cy="1531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sv-SE" sz="1600" dirty="0" smtClean="0">
              <a:latin typeface="Moderat" panose="00000500000000000000" pitchFamily="50" charset="0"/>
            </a:endParaRPr>
          </a:p>
        </p:txBody>
      </p:sp>
      <p:sp>
        <p:nvSpPr>
          <p:cNvPr id="1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2276530" cy="267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TIKTOK</a:t>
            </a:r>
            <a:r>
              <a:rPr lang="sv-SE" sz="1200" spc="100" dirty="0" smtClean="0">
                <a:latin typeface="Moderat" panose="00000500000000000000" pitchFamily="50" charset="0"/>
              </a:rPr>
              <a:t> </a:t>
            </a:r>
            <a:endParaRPr lang="sv-SE" sz="1200" spc="100" dirty="0">
              <a:latin typeface="Moderat" panose="00000500000000000000" pitchFamily="50" charset="0"/>
            </a:endParaRPr>
          </a:p>
        </p:txBody>
      </p:sp>
      <p:cxnSp>
        <p:nvCxnSpPr>
          <p:cNvPr id="19" name="Rak koppling 18"/>
          <p:cNvCxnSpPr/>
          <p:nvPr/>
        </p:nvCxnSpPr>
        <p:spPr>
          <a:xfrm flipH="1">
            <a:off x="1225176" y="331694"/>
            <a:ext cx="10547733" cy="209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objekt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36" y="1498067"/>
            <a:ext cx="2779637" cy="4941578"/>
          </a:xfrm>
          <a:prstGeom prst="rect">
            <a:avLst/>
          </a:prstGeom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950" y="1495566"/>
            <a:ext cx="2781248" cy="4944442"/>
          </a:xfrm>
          <a:prstGeom prst="rect">
            <a:avLst/>
          </a:prstGeom>
        </p:spPr>
      </p:pic>
      <p:sp>
        <p:nvSpPr>
          <p:cNvPr id="23" name="Underrubrik 2"/>
          <p:cNvSpPr txBox="1">
            <a:spLocks/>
          </p:cNvSpPr>
          <p:nvPr/>
        </p:nvSpPr>
        <p:spPr>
          <a:xfrm>
            <a:off x="6438088" y="2479427"/>
            <a:ext cx="5334821" cy="2521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108000" tIns="108000" rIns="10800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sv-SE" sz="1200" b="1" dirty="0" smtClean="0">
                <a:latin typeface="Moderat" panose="00000500000000000000" pitchFamily="50" charset="0"/>
              </a:rPr>
              <a:t>ETT AV MÅNGA EXEMPEL</a:t>
            </a:r>
          </a:p>
          <a:p>
            <a:pPr algn="l">
              <a:lnSpc>
                <a:spcPct val="110000"/>
              </a:lnSpc>
            </a:pPr>
            <a:r>
              <a:rPr lang="sv-SE" sz="1200" b="1" dirty="0" err="1" smtClean="0">
                <a:latin typeface="Moderat" panose="00000500000000000000" pitchFamily="50" charset="0"/>
              </a:rPr>
              <a:t>Influencern</a:t>
            </a:r>
            <a:r>
              <a:rPr lang="sv-SE" sz="1200" b="1" dirty="0" smtClean="0">
                <a:latin typeface="Moderat" panose="00000500000000000000" pitchFamily="50" charset="0"/>
              </a:rPr>
              <a:t> Ida </a:t>
            </a:r>
            <a:r>
              <a:rPr lang="sv-SE" sz="1200" b="1" dirty="0" err="1" smtClean="0">
                <a:latin typeface="Moderat" panose="00000500000000000000" pitchFamily="50" charset="0"/>
              </a:rPr>
              <a:t>Pilups</a:t>
            </a:r>
            <a:r>
              <a:rPr lang="sv-SE" sz="1200" dirty="0" smtClean="0">
                <a:latin typeface="Moderat" panose="00000500000000000000" pitchFamily="50" charset="0"/>
              </a:rPr>
              <a:t> med </a:t>
            </a:r>
            <a:r>
              <a:rPr lang="sv-SE" sz="1200" b="1" dirty="0" smtClean="0">
                <a:latin typeface="Moderat" panose="00000500000000000000" pitchFamily="50" charset="0"/>
              </a:rPr>
              <a:t>61 000 följare </a:t>
            </a:r>
            <a:r>
              <a:rPr lang="sv-SE" sz="1200" dirty="0" smtClean="0">
                <a:latin typeface="Moderat" panose="00000500000000000000" pitchFamily="50" charset="0"/>
              </a:rPr>
              <a:t>på </a:t>
            </a:r>
            <a:r>
              <a:rPr lang="sv-SE" sz="1200" dirty="0" err="1" smtClean="0">
                <a:latin typeface="Moderat" panose="00000500000000000000" pitchFamily="50" charset="0"/>
              </a:rPr>
              <a:t>tiktok</a:t>
            </a:r>
            <a:r>
              <a:rPr lang="sv-SE" sz="1200" dirty="0" smtClean="0">
                <a:latin typeface="Moderat" panose="00000500000000000000" pitchFamily="50" charset="0"/>
              </a:rPr>
              <a:t> publicerade i onsdags (8/5) en video där hon tipsar om Ellens probiotiska intimkräm.</a:t>
            </a:r>
            <a:endParaRPr lang="sv-SE" sz="1200" dirty="0">
              <a:latin typeface="Moderat" panose="00000500000000000000" pitchFamily="50" charset="0"/>
            </a:endParaRPr>
          </a:p>
          <a:p>
            <a:pPr algn="l">
              <a:lnSpc>
                <a:spcPct val="110000"/>
              </a:lnSpc>
            </a:pPr>
            <a:r>
              <a:rPr lang="sv-SE" sz="1200" dirty="0" smtClean="0">
                <a:latin typeface="Moderat" panose="00000500000000000000" pitchFamily="50" charset="0"/>
              </a:rPr>
              <a:t>Videon har två veckor senare, 22/5: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Moderat" panose="00000500000000000000" pitchFamily="50" charset="0"/>
              </a:rPr>
              <a:t>Över </a:t>
            </a:r>
            <a:r>
              <a:rPr lang="sv-SE" sz="1200" b="1" dirty="0" smtClean="0">
                <a:latin typeface="Moderat" panose="00000500000000000000" pitchFamily="50" charset="0"/>
              </a:rPr>
              <a:t>135 000 </a:t>
            </a:r>
            <a:r>
              <a:rPr lang="sv-SE" sz="1200" b="1" dirty="0" smtClean="0">
                <a:latin typeface="Moderat" panose="00000500000000000000" pitchFamily="50" charset="0"/>
              </a:rPr>
              <a:t>visningar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v-SE" sz="1200" b="1" dirty="0" smtClean="0">
                <a:latin typeface="Moderat" panose="00000500000000000000" pitchFamily="50" charset="0"/>
              </a:rPr>
              <a:t>7164 </a:t>
            </a:r>
            <a:r>
              <a:rPr lang="sv-SE" sz="1200" dirty="0" smtClean="0">
                <a:latin typeface="Moderat" panose="00000500000000000000" pitchFamily="50" charset="0"/>
              </a:rPr>
              <a:t>gillamarkeringar </a:t>
            </a:r>
            <a:endParaRPr lang="sv-SE" sz="1200" dirty="0" smtClean="0">
              <a:latin typeface="Moderat" panose="00000500000000000000" pitchFamily="50" charset="0"/>
            </a:endParaRP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v-SE" sz="1200" b="1" dirty="0" smtClean="0">
                <a:latin typeface="Moderat" panose="00000500000000000000" pitchFamily="50" charset="0"/>
              </a:rPr>
              <a:t>2 </a:t>
            </a:r>
            <a:r>
              <a:rPr lang="sv-SE" sz="1200" b="1" dirty="0" smtClean="0">
                <a:latin typeface="Moderat" panose="00000500000000000000" pitchFamily="50" charset="0"/>
              </a:rPr>
              <a:t>934 </a:t>
            </a:r>
            <a:r>
              <a:rPr lang="sv-SE" sz="1200" b="1" dirty="0" smtClean="0">
                <a:latin typeface="Moderat" panose="00000500000000000000" pitchFamily="50" charset="0"/>
              </a:rPr>
              <a:t>sparade </a:t>
            </a:r>
            <a:r>
              <a:rPr lang="sv-SE" sz="1200" dirty="0" err="1" smtClean="0">
                <a:latin typeface="Moderat" panose="00000500000000000000" pitchFamily="50" charset="0"/>
              </a:rPr>
              <a:t>tiktoks</a:t>
            </a:r>
            <a:r>
              <a:rPr lang="sv-SE" sz="1200" dirty="0" smtClean="0">
                <a:latin typeface="Moderat" panose="00000500000000000000" pitchFamily="50" charset="0"/>
              </a:rPr>
              <a:t> (videos)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v-SE" sz="1200" b="1" dirty="0" smtClean="0">
                <a:latin typeface="Moderat" panose="00000500000000000000" pitchFamily="50" charset="0"/>
              </a:rPr>
              <a:t>351 delningar</a:t>
            </a:r>
          </a:p>
        </p:txBody>
      </p:sp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579600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TIKTOK – </a:t>
            </a:r>
            <a:r>
              <a:rPr lang="sv-SE" sz="1600" u="sng" dirty="0" smtClean="0">
                <a:latin typeface="Moderat" panose="00000500000000000000" pitchFamily="50" charset="0"/>
              </a:rPr>
              <a:t>EJ BETALT </a:t>
            </a:r>
            <a:r>
              <a:rPr lang="sv-SE" sz="1600" dirty="0" smtClean="0">
                <a:latin typeface="Moderat" panose="00000500000000000000" pitchFamily="50" charset="0"/>
              </a:rPr>
              <a:t>SAMARBETE MED INFLUENCER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22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995362"/>
            <a:ext cx="10514644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FANTASTISKT </a:t>
            </a: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GENOMSLAG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Heart 1"/>
          <p:cNvSpPr/>
          <p:nvPr/>
        </p:nvSpPr>
        <p:spPr>
          <a:xfrm>
            <a:off x="8393102" y="4020403"/>
            <a:ext cx="230115" cy="180319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6810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PR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8" name="Rak koppling 17"/>
          <p:cNvCxnSpPr/>
          <p:nvPr/>
        </p:nvCxnSpPr>
        <p:spPr>
          <a:xfrm flipH="1">
            <a:off x="849335" y="331694"/>
            <a:ext cx="1092356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21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sp>
        <p:nvSpPr>
          <p:cNvPr id="1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579600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ELLEN &amp; MAMA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26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995362"/>
            <a:ext cx="10514644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SYNLIGHET PÅ MAMA-GALANS </a:t>
            </a:r>
          </a:p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20-ÅRSJUBILEUM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73" y="2682325"/>
            <a:ext cx="3902635" cy="2603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2153" y="2261849"/>
            <a:ext cx="2317397" cy="34760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7396" y="2261849"/>
            <a:ext cx="2316992" cy="34754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6374" y="2261849"/>
            <a:ext cx="2316992" cy="34754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61672" y="5524916"/>
            <a:ext cx="853451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sz="900" dirty="0">
                <a:latin typeface="-apple-system"/>
              </a:rPr>
              <a:t>När </a:t>
            </a:r>
            <a:r>
              <a:rPr lang="sv-SE" sz="900" dirty="0" err="1">
                <a:latin typeface="-apple-system"/>
              </a:rPr>
              <a:t>Mama</a:t>
            </a:r>
            <a:r>
              <a:rPr lang="sv-SE" sz="900" dirty="0">
                <a:latin typeface="-apple-system"/>
              </a:rPr>
              <a:t>-galan i år firade 20 år hade vi den stora äran att få vara med och utrusta alla fantastiska mammor med våra pH-balanserande intimvårdsprodukter och mensskydd. Galans fokus låg som alltid på att uppmärksamma de mammor som har inspirerat under året – något som vi självklart ville vara en del av. </a:t>
            </a:r>
            <a:endParaRPr lang="sv-SE" sz="900" dirty="0"/>
          </a:p>
        </p:txBody>
      </p:sp>
    </p:spTree>
    <p:extLst>
      <p:ext uri="{BB962C8B-B14F-4D97-AF65-F5344CB8AC3E}">
        <p14:creationId xmlns:p14="http://schemas.microsoft.com/office/powerpoint/2010/main" val="166898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2" y="734414"/>
            <a:ext cx="6710900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SPRUNGET UR EN SVENSK INNOVATION!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2" y="1974248"/>
            <a:ext cx="6811047" cy="3830227"/>
          </a:xfrm>
          <a:prstGeom prst="rect">
            <a:avLst/>
          </a:prstGeom>
        </p:spPr>
      </p:pic>
      <p:sp>
        <p:nvSpPr>
          <p:cNvPr id="11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cxnSp>
        <p:nvCxnSpPr>
          <p:cNvPr id="10" name="Rak koppling 25"/>
          <p:cNvCxnSpPr/>
          <p:nvPr/>
        </p:nvCxnSpPr>
        <p:spPr>
          <a:xfrm flipH="1" flipV="1">
            <a:off x="3006165" y="316753"/>
            <a:ext cx="8766739" cy="149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noProof="0" dirty="0" smtClean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ELLEN, UNDERLIVETS BÄSTA VÄN</a:t>
            </a:r>
            <a:endParaRPr kumimoji="0" lang="sv-SE" sz="1200" b="0" i="0" u="none" strike="noStrike" kern="1200" cap="none" spc="-1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at" panose="00000500000000000000" pitchFamily="50" charset="0"/>
              <a:sym typeface="Gill Sans"/>
            </a:endParaRPr>
          </a:p>
        </p:txBody>
      </p:sp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7657715" y="1973922"/>
            <a:ext cx="4115189" cy="38302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08000" rIns="108000" bIns="0" numCol="1" anchor="t">
            <a:noAutofit/>
          </a:bodyPr>
          <a:lstStyle/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Svenskt </a:t>
            </a:r>
            <a:r>
              <a:rPr lang="sv-SE" sz="1200" b="1" spc="-19" dirty="0" err="1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FemTech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-bolag 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med 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gedigen erfarenhet och kunskap 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inom </a:t>
            </a:r>
            <a:r>
              <a:rPr lang="sv-SE" sz="1200" spc="-19" dirty="0" err="1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probiotika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 och 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intimhälsa med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mångårig forskning inom kvinnohälsa och mikrobiologi i </a:t>
            </a: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ryggen</a:t>
            </a:r>
            <a:endParaRPr lang="sv-SE" sz="1200" spc="-19" dirty="0" smtClean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Pionjär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 och </a:t>
            </a: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först i världen 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med </a:t>
            </a: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patenterad </a:t>
            </a:r>
            <a:r>
              <a:rPr lang="sv-SE" sz="1200" b="1" spc="-19" dirty="0" err="1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probiotika</a:t>
            </a: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 för underlivet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 smtClean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Produkter 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framtagna för att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hjälpa </a:t>
            </a: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till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att upprätthålla ett pH-balanserat underliv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, genom livets alla 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faser</a:t>
            </a: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Flertalet av produkterna är </a:t>
            </a: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utvecklade i samarbete med bland annat gynekologe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r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Ellen strävar 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alltid efter att tillhandahålla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innovativa och naturliga </a:t>
            </a: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produkter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 </a:t>
            </a:r>
            <a:r>
              <a:rPr lang="sv-SE" sz="12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utan onödiga tillsatser och </a:t>
            </a: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parfym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Flertalet av produkterna </a:t>
            </a: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tillverkas i Sverige, annars i Europa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b="1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Underlivets bästa vän i snart 25 år!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b="1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2646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21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759" y="6375414"/>
            <a:ext cx="1020783" cy="397708"/>
          </a:xfrm>
          <a:prstGeom prst="rect">
            <a:avLst/>
          </a:prstGeom>
        </p:spPr>
      </p:pic>
      <p:sp>
        <p:nvSpPr>
          <p:cNvPr id="14" name="Underrubrik 2"/>
          <p:cNvSpPr txBox="1">
            <a:spLocks/>
          </p:cNvSpPr>
          <p:nvPr/>
        </p:nvSpPr>
        <p:spPr>
          <a:xfrm>
            <a:off x="6457346" y="2280639"/>
            <a:ext cx="4834492" cy="1531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sv-SE" sz="1600" dirty="0" smtClean="0">
              <a:latin typeface="Moderat" panose="00000500000000000000" pitchFamily="50" charset="0"/>
            </a:endParaRPr>
          </a:p>
        </p:txBody>
      </p:sp>
      <p:sp>
        <p:nvSpPr>
          <p:cNvPr id="1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2276530" cy="267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AKTUELLT JUST NU</a:t>
            </a: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</a:endParaRPr>
          </a:p>
        </p:txBody>
      </p:sp>
      <p:cxnSp>
        <p:nvCxnSpPr>
          <p:cNvPr id="19" name="Rak koppling 18"/>
          <p:cNvCxnSpPr/>
          <p:nvPr/>
        </p:nvCxnSpPr>
        <p:spPr>
          <a:xfrm flipH="1" flipV="1">
            <a:off x="2037976" y="328706"/>
            <a:ext cx="9734933" cy="2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Bildobjekt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" t="-526" b="1"/>
          <a:stretch/>
        </p:blipFill>
        <p:spPr>
          <a:xfrm>
            <a:off x="561674" y="1859730"/>
            <a:ext cx="6119232" cy="3608741"/>
          </a:xfrm>
          <a:prstGeom prst="rect">
            <a:avLst/>
          </a:prstGeom>
        </p:spPr>
      </p:pic>
      <p:sp>
        <p:nvSpPr>
          <p:cNvPr id="10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579600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AKTIVERING &amp; TÄVLING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11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942498"/>
            <a:ext cx="10514644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MORSDAG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Underrubrik 2"/>
          <p:cNvSpPr txBox="1">
            <a:spLocks/>
          </p:cNvSpPr>
          <p:nvPr/>
        </p:nvSpPr>
        <p:spPr>
          <a:xfrm>
            <a:off x="3226129" y="3346316"/>
            <a:ext cx="3335027" cy="74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sv-SE" sz="1200" dirty="0" smtClean="0">
                <a:latin typeface="Moderat" panose="00000500000000000000" pitchFamily="50" charset="0"/>
              </a:rPr>
              <a:t>Fram till Mors dag den 26e maj har vi en pågående webbshops-kampanj med 20% rabatt.</a:t>
            </a:r>
          </a:p>
        </p:txBody>
      </p:sp>
      <p:pic>
        <p:nvPicPr>
          <p:cNvPr id="13" name="Bildobjekt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211" y="1846902"/>
            <a:ext cx="2394359" cy="4256637"/>
          </a:xfrm>
          <a:prstGeom prst="rect">
            <a:avLst/>
          </a:prstGeom>
        </p:spPr>
      </p:pic>
      <p:pic>
        <p:nvPicPr>
          <p:cNvPr id="16" name="Bildobjekt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611" y="1818392"/>
            <a:ext cx="2394359" cy="4256637"/>
          </a:xfrm>
          <a:prstGeom prst="rect">
            <a:avLst/>
          </a:prstGeom>
        </p:spPr>
      </p:pic>
      <p:sp>
        <p:nvSpPr>
          <p:cNvPr id="17" name="Underrubrik 2"/>
          <p:cNvSpPr txBox="1">
            <a:spLocks/>
          </p:cNvSpPr>
          <p:nvPr/>
        </p:nvSpPr>
        <p:spPr>
          <a:xfrm>
            <a:off x="7076211" y="1175155"/>
            <a:ext cx="4621685" cy="7530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108000" tIns="108000" rIns="10800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sv-SE" sz="1200" dirty="0">
                <a:latin typeface="Moderat" panose="00000500000000000000" pitchFamily="50" charset="0"/>
              </a:rPr>
              <a:t>T</a:t>
            </a:r>
            <a:r>
              <a:rPr lang="sv-SE" sz="1200" dirty="0" smtClean="0">
                <a:latin typeface="Moderat" panose="00000500000000000000" pitchFamily="50" charset="0"/>
              </a:rPr>
              <a:t>ävling på </a:t>
            </a:r>
            <a:r>
              <a:rPr lang="sv-SE" sz="1200" dirty="0" err="1" smtClean="0">
                <a:latin typeface="Moderat" panose="00000500000000000000" pitchFamily="50" charset="0"/>
              </a:rPr>
              <a:t>Instagram</a:t>
            </a:r>
            <a:r>
              <a:rPr lang="sv-SE" sz="1200" dirty="0">
                <a:latin typeface="Moderat" panose="00000500000000000000" pitchFamily="50" charset="0"/>
              </a:rPr>
              <a:t> </a:t>
            </a:r>
            <a:r>
              <a:rPr lang="sv-SE" sz="1200" dirty="0" smtClean="0">
                <a:latin typeface="Moderat" panose="00000500000000000000" pitchFamily="50" charset="0"/>
              </a:rPr>
              <a:t>som avslutas på Mors dag. </a:t>
            </a:r>
          </a:p>
          <a:p>
            <a:pPr algn="l">
              <a:lnSpc>
                <a:spcPct val="110000"/>
              </a:lnSpc>
            </a:pPr>
            <a:r>
              <a:rPr lang="sv-SE" sz="1200" dirty="0" smtClean="0">
                <a:latin typeface="Moderat" panose="00000500000000000000" pitchFamily="50" charset="0"/>
              </a:rPr>
              <a:t>Tre vinnare som vinner varsin necessär med Ellens produkter.</a:t>
            </a:r>
          </a:p>
        </p:txBody>
      </p:sp>
    </p:spTree>
    <p:extLst>
      <p:ext uri="{BB962C8B-B14F-4D97-AF65-F5344CB8AC3E}">
        <p14:creationId xmlns:p14="http://schemas.microsoft.com/office/powerpoint/2010/main" val="140493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21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759" y="6375414"/>
            <a:ext cx="1020783" cy="397708"/>
          </a:xfrm>
          <a:prstGeom prst="rect">
            <a:avLst/>
          </a:prstGeom>
        </p:spPr>
      </p:pic>
      <p:sp>
        <p:nvSpPr>
          <p:cNvPr id="14" name="Underrubrik 2"/>
          <p:cNvSpPr txBox="1">
            <a:spLocks/>
          </p:cNvSpPr>
          <p:nvPr/>
        </p:nvSpPr>
        <p:spPr>
          <a:xfrm>
            <a:off x="6457346" y="2280639"/>
            <a:ext cx="4834492" cy="1531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sv-SE" sz="1600" dirty="0" smtClean="0">
              <a:latin typeface="Moderat" panose="00000500000000000000" pitchFamily="50" charset="0"/>
            </a:endParaRPr>
          </a:p>
        </p:txBody>
      </p:sp>
      <p:sp>
        <p:nvSpPr>
          <p:cNvPr id="1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2276530" cy="2673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AKTUELLT JUST NU</a:t>
            </a: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</a:endParaRPr>
          </a:p>
        </p:txBody>
      </p:sp>
      <p:cxnSp>
        <p:nvCxnSpPr>
          <p:cNvPr id="19" name="Rak koppling 18"/>
          <p:cNvCxnSpPr/>
          <p:nvPr/>
        </p:nvCxnSpPr>
        <p:spPr>
          <a:xfrm flipH="1">
            <a:off x="2043953" y="331694"/>
            <a:ext cx="9728956" cy="29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579600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SAMARBETE MED ACTION AID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11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942498"/>
            <a:ext cx="10514644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INTERNATIONELLA MENSDAGEN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Bildobjekt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3" y="1580513"/>
            <a:ext cx="4225668" cy="4581227"/>
          </a:xfrm>
          <a:prstGeom prst="rect">
            <a:avLst/>
          </a:prstGeom>
        </p:spPr>
      </p:pic>
      <p:pic>
        <p:nvPicPr>
          <p:cNvPr id="22" name="Bildobjekt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416" y="1379135"/>
            <a:ext cx="2622478" cy="4662184"/>
          </a:xfrm>
          <a:prstGeom prst="rect">
            <a:avLst/>
          </a:prstGeom>
        </p:spPr>
      </p:pic>
      <p:sp>
        <p:nvSpPr>
          <p:cNvPr id="23" name="Underrubrik 2"/>
          <p:cNvSpPr txBox="1">
            <a:spLocks/>
          </p:cNvSpPr>
          <p:nvPr/>
        </p:nvSpPr>
        <p:spPr>
          <a:xfrm>
            <a:off x="7799969" y="2310069"/>
            <a:ext cx="3972939" cy="26078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108000" tIns="108000" rIns="10800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sv-SE" sz="1200" b="1" dirty="0" smtClean="0">
                <a:latin typeface="Moderat" panose="00000500000000000000" pitchFamily="50" charset="0"/>
              </a:rPr>
              <a:t>TÄVLING</a:t>
            </a:r>
          </a:p>
          <a:p>
            <a:pPr algn="l">
              <a:lnSpc>
                <a:spcPct val="110000"/>
              </a:lnSpc>
            </a:pPr>
            <a:r>
              <a:rPr lang="sv-SE" sz="1200" dirty="0" smtClean="0">
                <a:latin typeface="Moderat" panose="00000500000000000000" pitchFamily="50" charset="0"/>
              </a:rPr>
              <a:t>Inför årets internationella </a:t>
            </a:r>
            <a:r>
              <a:rPr lang="sv-SE" sz="1200" dirty="0" err="1" smtClean="0">
                <a:latin typeface="Moderat" panose="00000500000000000000" pitchFamily="50" charset="0"/>
              </a:rPr>
              <a:t>mensdag</a:t>
            </a:r>
            <a:r>
              <a:rPr lang="sv-SE" sz="1200" dirty="0" smtClean="0">
                <a:latin typeface="Moderat" panose="00000500000000000000" pitchFamily="50" charset="0"/>
              </a:rPr>
              <a:t> har vi ett samarbete med </a:t>
            </a:r>
            <a:r>
              <a:rPr lang="sv-SE" sz="1200" dirty="0" err="1" smtClean="0">
                <a:latin typeface="Moderat" panose="00000500000000000000" pitchFamily="50" charset="0"/>
              </a:rPr>
              <a:t>ActionAid</a:t>
            </a:r>
            <a:r>
              <a:rPr lang="sv-SE" sz="1200" dirty="0" smtClean="0">
                <a:latin typeface="Moderat" panose="00000500000000000000" pitchFamily="50" charset="0"/>
              </a:rPr>
              <a:t> som består av: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Moderat" panose="00000500000000000000" pitchFamily="50" charset="0"/>
              </a:rPr>
              <a:t>En insamlingsfunktion efter man har lagt sin beställning på ellen.se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sv-SE" sz="1200" dirty="0" smtClean="0">
                <a:latin typeface="Moderat" panose="00000500000000000000" pitchFamily="50" charset="0"/>
              </a:rPr>
              <a:t>Man kan vinna en </a:t>
            </a:r>
            <a:r>
              <a:rPr lang="sv-SE" sz="1200" dirty="0" err="1" smtClean="0">
                <a:latin typeface="Moderat" panose="00000500000000000000" pitchFamily="50" charset="0"/>
              </a:rPr>
              <a:t>goodiebag</a:t>
            </a:r>
            <a:r>
              <a:rPr lang="sv-SE" sz="1200" dirty="0" smtClean="0">
                <a:latin typeface="Moderat" panose="00000500000000000000" pitchFamily="50" charset="0"/>
              </a:rPr>
              <a:t> om man tävlar i deras </a:t>
            </a:r>
            <a:r>
              <a:rPr lang="sv-SE" sz="1200" dirty="0" err="1" smtClean="0">
                <a:latin typeface="Moderat" panose="00000500000000000000" pitchFamily="50" charset="0"/>
              </a:rPr>
              <a:t>mensmemory</a:t>
            </a:r>
            <a:endParaRPr lang="sv-SE" sz="1200" dirty="0">
              <a:latin typeface="Moderat" panose="00000500000000000000" pitchFamily="50" charset="0"/>
            </a:endParaRPr>
          </a:p>
          <a:p>
            <a:pPr algn="l">
              <a:lnSpc>
                <a:spcPct val="110000"/>
              </a:lnSpc>
            </a:pPr>
            <a:r>
              <a:rPr lang="sv-SE" sz="1200" dirty="0" smtClean="0">
                <a:latin typeface="Moderat" panose="00000500000000000000" pitchFamily="50" charset="0"/>
              </a:rPr>
              <a:t>Ellen kommer dessutom ha 20% rabatt på alla mensskydd på vår webb.</a:t>
            </a:r>
          </a:p>
          <a:p>
            <a:pPr marL="285750" indent="-285750" algn="l"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sv-SE" sz="1200" dirty="0" smtClean="0">
              <a:latin typeface="Mode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9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/>
          <p:cNvSpPr/>
          <p:nvPr/>
        </p:nvSpPr>
        <p:spPr>
          <a:xfrm>
            <a:off x="0" y="-14990"/>
            <a:ext cx="12192000" cy="6872990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18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1818598" y="2591860"/>
            <a:ext cx="8554803" cy="718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RESULTAT &amp;</a:t>
            </a:r>
          </a:p>
          <a:p>
            <a:pPr algn="ctr"/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FÖRSÄLJNINGSUTVECKLING</a:t>
            </a:r>
          </a:p>
          <a:p>
            <a:pPr algn="ctr"/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2023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589" y="5923924"/>
            <a:ext cx="1326311" cy="516745"/>
          </a:xfrm>
          <a:prstGeom prst="rect">
            <a:avLst/>
          </a:prstGeom>
        </p:spPr>
      </p:pic>
      <p:sp>
        <p:nvSpPr>
          <p:cNvPr id="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FÖRSÄLJNINGSUTVECKLING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0" name="Rak koppling 9"/>
          <p:cNvCxnSpPr/>
          <p:nvPr/>
        </p:nvCxnSpPr>
        <p:spPr>
          <a:xfrm flipH="1">
            <a:off x="2743200" y="331694"/>
            <a:ext cx="90297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63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0"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0" y="199127"/>
            <a:ext cx="3397588" cy="2054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sv-SE" sz="1200" b="0" i="0" u="none" strike="noStrike" kern="1200" cap="none" spc="-1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at" panose="00000500000000000000" pitchFamily="50" charset="0"/>
                <a:sym typeface="Gill Sans"/>
              </a:rPr>
              <a:t>FÖRSÄLJNINGS- &amp; RESULTATUTVECKLING</a:t>
            </a:r>
            <a:endParaRPr kumimoji="0" lang="sv-SE" sz="1200" b="0" i="0" u="none" strike="noStrike" kern="1200" cap="none" spc="-1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at" panose="00000500000000000000" pitchFamily="50" charset="0"/>
              <a:sym typeface="Gill Sans"/>
            </a:endParaRPr>
          </a:p>
        </p:txBody>
      </p:sp>
      <p:cxnSp>
        <p:nvCxnSpPr>
          <p:cNvPr id="20" name="Rak koppling 14"/>
          <p:cNvCxnSpPr/>
          <p:nvPr/>
        </p:nvCxnSpPr>
        <p:spPr>
          <a:xfrm flipH="1" flipV="1">
            <a:off x="3860865" y="292231"/>
            <a:ext cx="7912041" cy="3027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0" y="752053"/>
            <a:ext cx="11211233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lnSpc>
                <a:spcPct val="80000"/>
              </a:lnSpc>
              <a:defRPr/>
            </a:pPr>
            <a:r>
              <a:rPr lang="sv-SE" sz="4000" spc="300" dirty="0">
                <a:solidFill>
                  <a:schemeClr val="tx1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TYDLIG </a:t>
            </a:r>
            <a:r>
              <a:rPr lang="sv-SE" sz="4000" spc="300" dirty="0" smtClean="0">
                <a:solidFill>
                  <a:schemeClr val="tx1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FÖRBÄTTRING BÅDE GÄLLANDE FÖRSÄLJNING, BM </a:t>
            </a:r>
            <a:r>
              <a:rPr lang="sv-SE" sz="4000" spc="300" dirty="0">
                <a:solidFill>
                  <a:schemeClr val="tx1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OCH EBITDA</a:t>
            </a:r>
            <a:endParaRPr kumimoji="0" lang="en-US" sz="4000" b="0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  <a:sym typeface="Gill Sans"/>
            </a:endParaRPr>
          </a:p>
        </p:txBody>
      </p:sp>
      <p:graphicFrame>
        <p:nvGraphicFramePr>
          <p:cNvPr id="13" name="Content Placeholder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51378887"/>
              </p:ext>
            </p:extLst>
          </p:nvPr>
        </p:nvGraphicFramePr>
        <p:xfrm>
          <a:off x="561671" y="2112526"/>
          <a:ext cx="8057402" cy="3856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1810569" y="3913306"/>
            <a:ext cx="342198" cy="380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sv-SE" sz="9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sv-SE" sz="9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</a:p>
          <a:p>
            <a:pPr>
              <a:lnSpc>
                <a:spcPct val="80000"/>
              </a:lnSpc>
            </a:pPr>
            <a:r>
              <a:rPr lang="sv-SE" sz="9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49%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73201" y="3913306"/>
            <a:ext cx="342198" cy="380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sv-SE" sz="9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sv-SE" sz="9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</a:p>
          <a:p>
            <a:pPr>
              <a:lnSpc>
                <a:spcPct val="80000"/>
              </a:lnSpc>
            </a:pPr>
            <a:r>
              <a:rPr lang="sv-SE" sz="9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49%</a:t>
            </a:r>
          </a:p>
        </p:txBody>
      </p:sp>
      <p:sp>
        <p:nvSpPr>
          <p:cNvPr id="17" name="TextBox 2"/>
          <p:cNvSpPr txBox="1"/>
          <p:nvPr/>
        </p:nvSpPr>
        <p:spPr>
          <a:xfrm>
            <a:off x="2324847" y="2395766"/>
            <a:ext cx="1063812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v-SE" sz="700" spc="-19" dirty="0" smtClean="0">
                <a:latin typeface="Moderat" panose="00000500000000000000" pitchFamily="50" charset="0"/>
                <a:ea typeface="Gill Sans"/>
                <a:cs typeface="Gill Sans"/>
              </a:rPr>
              <a:t>2020-2021   </a:t>
            </a:r>
          </a:p>
          <a:p>
            <a:pPr algn="ctr"/>
            <a:r>
              <a:rPr lang="sv-SE" sz="700" spc="-19" dirty="0" smtClean="0">
                <a:latin typeface="Moderat" panose="00000500000000000000" pitchFamily="50" charset="0"/>
                <a:ea typeface="Gill Sans"/>
                <a:cs typeface="Gill Sans"/>
              </a:rPr>
              <a:t>påverkat av </a:t>
            </a:r>
            <a:r>
              <a:rPr lang="sv-SE" sz="700" spc="-19" dirty="0" err="1" smtClean="0">
                <a:latin typeface="Moderat" panose="00000500000000000000" pitchFamily="50" charset="0"/>
                <a:ea typeface="Gill Sans"/>
                <a:cs typeface="Gill Sans"/>
              </a:rPr>
              <a:t>Covid</a:t>
            </a:r>
            <a:r>
              <a:rPr lang="sv-SE" sz="700" spc="-19" dirty="0" smtClean="0">
                <a:latin typeface="Moderat" panose="00000500000000000000" pitchFamily="50" charset="0"/>
                <a:ea typeface="Gill Sans"/>
                <a:cs typeface="Gill Sans"/>
              </a:rPr>
              <a:t>. </a:t>
            </a:r>
            <a:endParaRPr lang="sv-SE" sz="700" spc="-19" dirty="0">
              <a:latin typeface="Moderat" panose="00000500000000000000" pitchFamily="50" charset="0"/>
              <a:ea typeface="Gill Sans"/>
              <a:cs typeface="Gill Sans"/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2981885" y="2828438"/>
            <a:ext cx="213894" cy="30889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19" name="Down Arrow 18"/>
          <p:cNvSpPr/>
          <p:nvPr/>
        </p:nvSpPr>
        <p:spPr>
          <a:xfrm>
            <a:off x="2427707" y="2828438"/>
            <a:ext cx="213894" cy="30889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sz="1600"/>
          </a:p>
        </p:txBody>
      </p:sp>
      <p:sp>
        <p:nvSpPr>
          <p:cNvPr id="21" name="Rektangel"/>
          <p:cNvSpPr/>
          <p:nvPr/>
        </p:nvSpPr>
        <p:spPr>
          <a:xfrm>
            <a:off x="8750328" y="1737508"/>
            <a:ext cx="3016719" cy="4340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>
              <a:latin typeface="Moderat" panose="00000500000000000000" pitchFamily="50" charset="0"/>
            </a:endParaRPr>
          </a:p>
        </p:txBody>
      </p:sp>
      <p:sp>
        <p:nvSpPr>
          <p:cNvPr id="2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8930650" y="1935289"/>
            <a:ext cx="2705142" cy="300915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b="1" spc="-19" dirty="0" smtClean="0">
                <a:latin typeface="Moderat" panose="00000500000000000000" pitchFamily="50" charset="0"/>
                <a:ea typeface="Gill Sans"/>
                <a:cs typeface="Gill Sans"/>
              </a:rPr>
              <a:t>“KEY DRIVERS” FÖR FÖRBÄTTRAT RESULTAT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spc="-19" dirty="0">
              <a:latin typeface="Moderat" panose="00000500000000000000" pitchFamily="50" charset="0"/>
              <a:ea typeface="Gill Sans"/>
              <a:cs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>
                <a:latin typeface="Moderat" panose="00000500000000000000" pitchFamily="50" charset="0"/>
                <a:ea typeface="Gill Sans"/>
                <a:cs typeface="Gill Sans"/>
              </a:rPr>
              <a:t>Framgångsrik lansering av ny prisbelönt varumärkesidentitet och uppgraderad produktportfölj som leder till ny och förbättrad distribution i Norden och </a:t>
            </a: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Tyskland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000" spc="-19" dirty="0">
              <a:latin typeface="Moderat" panose="00000500000000000000" pitchFamily="50" charset="0"/>
              <a:ea typeface="Gill Sans"/>
              <a:cs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dirty="0">
                <a:latin typeface="Moderat" panose="00000500000000000000" pitchFamily="50" charset="0"/>
              </a:rPr>
              <a:t>Förstärkt medvetenhet och kunskap om Ellen och Ellens produktportfölj via </a:t>
            </a:r>
            <a:r>
              <a:rPr lang="sv-SE" sz="1000" dirty="0" smtClean="0">
                <a:latin typeface="Moderat" panose="00000500000000000000" pitchFamily="50" charset="0"/>
              </a:rPr>
              <a:t>360-aktivering </a:t>
            </a:r>
            <a:r>
              <a:rPr lang="sv-SE" sz="1000" dirty="0">
                <a:latin typeface="Moderat" panose="00000500000000000000" pitchFamily="50" charset="0"/>
              </a:rPr>
              <a:t>inklusive </a:t>
            </a:r>
            <a:r>
              <a:rPr lang="sv-SE" sz="1000" dirty="0" smtClean="0">
                <a:latin typeface="Moderat" panose="00000500000000000000" pitchFamily="50" charset="0"/>
              </a:rPr>
              <a:t>Ellens Intimvårdsskola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000" spc="-19" dirty="0">
              <a:latin typeface="Moderat" panose="00000500000000000000" pitchFamily="50" charset="0"/>
              <a:ea typeface="Gill Sans"/>
              <a:cs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>
                <a:latin typeface="Moderat" panose="00000500000000000000" pitchFamily="50" charset="0"/>
                <a:ea typeface="Gill Sans"/>
                <a:cs typeface="Gill Sans"/>
              </a:rPr>
              <a:t>Flera dedikerade åtgärder som vidtagits för att förbättra marginalerna – några exempel</a:t>
            </a: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;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000" spc="-19" dirty="0">
              <a:latin typeface="Moderat" panose="00000500000000000000" pitchFamily="50" charset="0"/>
              <a:ea typeface="Gill Sans"/>
              <a:cs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-    Harmonisering </a:t>
            </a:r>
            <a:r>
              <a:rPr lang="sv-SE" sz="1000" spc="-19" dirty="0">
                <a:latin typeface="Moderat" panose="00000500000000000000" pitchFamily="50" charset="0"/>
                <a:ea typeface="Gill Sans"/>
                <a:cs typeface="Gill Sans"/>
              </a:rPr>
              <a:t>av </a:t>
            </a: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produktportfölj</a:t>
            </a:r>
          </a:p>
          <a:p>
            <a:pPr marL="171450" indent="-171450">
              <a:buFontTx/>
              <a:buChar char="-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Prisjusteringar</a:t>
            </a:r>
          </a:p>
          <a:p>
            <a:pPr marL="171450" indent="-171450">
              <a:buFontTx/>
              <a:buChar char="-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Ny </a:t>
            </a:r>
            <a:r>
              <a:rPr lang="sv-SE" sz="1000" spc="-19" dirty="0">
                <a:latin typeface="Moderat" panose="00000500000000000000" pitchFamily="50" charset="0"/>
                <a:ea typeface="Gill Sans"/>
                <a:cs typeface="Gill Sans"/>
              </a:rPr>
              <a:t>förbättrad och effektivare lager- och </a:t>
            </a: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logistiklösning</a:t>
            </a:r>
          </a:p>
          <a:p>
            <a:pPr marL="171450" indent="-171450">
              <a:buFontTx/>
              <a:buChar char="-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Lansering </a:t>
            </a:r>
            <a:r>
              <a:rPr lang="sv-SE" sz="1000" spc="-19" dirty="0">
                <a:latin typeface="Moderat" panose="00000500000000000000" pitchFamily="50" charset="0"/>
                <a:ea typeface="Gill Sans"/>
                <a:cs typeface="Gill Sans"/>
              </a:rPr>
              <a:t>av Ellen webbshop (liten idag, men med potential att växa</a:t>
            </a: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)</a:t>
            </a:r>
          </a:p>
          <a:p>
            <a:pPr marL="171450" indent="-171450">
              <a:buFontTx/>
              <a:buChar char="-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000" spc="-19" dirty="0">
              <a:latin typeface="Moderat" panose="00000500000000000000" pitchFamily="50" charset="0"/>
              <a:ea typeface="Gill Sans"/>
              <a:cs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Tappade </a:t>
            </a:r>
            <a:r>
              <a:rPr lang="sv-SE" sz="1000" spc="-19" dirty="0">
                <a:latin typeface="Moderat" panose="00000500000000000000" pitchFamily="50" charset="0"/>
                <a:ea typeface="Gill Sans"/>
                <a:cs typeface="Gill Sans"/>
              </a:rPr>
              <a:t>två år av tillväxt på grund av </a:t>
            </a:r>
            <a:r>
              <a:rPr lang="sv-SE" sz="1000" spc="-19" dirty="0" err="1">
                <a:latin typeface="Moderat" panose="00000500000000000000" pitchFamily="50" charset="0"/>
                <a:ea typeface="Gill Sans"/>
                <a:cs typeface="Gill Sans"/>
              </a:rPr>
              <a:t>Covid</a:t>
            </a:r>
            <a:r>
              <a:rPr lang="sv-SE" sz="1000" spc="-19" dirty="0">
                <a:latin typeface="Moderat" panose="00000500000000000000" pitchFamily="50" charset="0"/>
                <a:ea typeface="Gill Sans"/>
                <a:cs typeface="Gill Sans"/>
              </a:rPr>
              <a:t>, men verksamheten visade sin motståndskraft under svåra marknadsförhållanden.</a:t>
            </a:r>
            <a:endParaRPr lang="en-US" sz="1200" spc="-19" dirty="0" smtClean="0">
              <a:latin typeface="Moderat" panose="00000500000000000000" pitchFamily="50" charset="0"/>
              <a:ea typeface="Gill Sans"/>
              <a:cs typeface="Gill Sans"/>
            </a:endParaRPr>
          </a:p>
          <a:p>
            <a:pPr marL="171450" indent="-171450">
              <a:buFontTx/>
              <a:buChar char="-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spc="-19" dirty="0" smtClean="0">
              <a:latin typeface="Moderat" panose="00000500000000000000" pitchFamily="50" charset="0"/>
              <a:ea typeface="Gill Sans"/>
              <a:cs typeface="Gill Sans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078946" y="3150420"/>
            <a:ext cx="296996" cy="180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c="http://schemas.openxmlformats.org/drawingml/2006/chart" xmlns:cdr="http://schemas.openxmlformats.org/drawingml/2006/chartDrawing"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wrap="none" lIns="0" tIns="36000" rIns="0" bIns="0" numCol="1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sv-SE" sz="900" b="1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+7%</a:t>
            </a:r>
          </a:p>
        </p:txBody>
      </p:sp>
      <p:sp>
        <p:nvSpPr>
          <p:cNvPr id="24" name="TextBox 1"/>
          <p:cNvSpPr txBox="1"/>
          <p:nvPr/>
        </p:nvSpPr>
        <p:spPr>
          <a:xfrm>
            <a:off x="3454332" y="3150420"/>
            <a:ext cx="406533" cy="1807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c="http://schemas.openxmlformats.org/drawingml/2006/chart" xmlns:cdr="http://schemas.openxmlformats.org/drawingml/2006/chartDrawing" xmlns:ma14="http://schemas.microsoft.com/office/mac/drawingml/2011/main" xmlns:a14="http://schemas.microsoft.com/office/drawing/2010/main" xmlns:m="http://schemas.openxmlformats.org/officeDocument/2006/math" xmlns="" xmlns:lc="http://schemas.openxmlformats.org/drawingml/2006/lockedCanvas" val="1"/>
            </a:ext>
          </a:extLst>
        </p:spPr>
        <p:txBody>
          <a:bodyPr wrap="none" lIns="0" tIns="36000" rIns="0" bIns="0" numCol="1" rtlCol="0" anchor="t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sv-SE" sz="900" b="1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+27%</a:t>
            </a:r>
          </a:p>
        </p:txBody>
      </p:sp>
    </p:spTree>
    <p:extLst>
      <p:ext uri="{BB962C8B-B14F-4D97-AF65-F5344CB8AC3E}">
        <p14:creationId xmlns:p14="http://schemas.microsoft.com/office/powerpoint/2010/main" val="1206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2" y="993655"/>
            <a:ext cx="11366870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ANDEL FÖRSÄLJNING PER MARKNAD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577445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 smtClean="0">
                <a:latin typeface="Moderat" panose="00000500000000000000" pitchFamily="50" charset="0"/>
              </a:rPr>
              <a:t>HELÅR 2023</a:t>
            </a:r>
            <a:endParaRPr lang="sv-SE" sz="1400" dirty="0">
              <a:latin typeface="Moderat" panose="00000500000000000000" pitchFamily="50" charset="0"/>
            </a:endParaRPr>
          </a:p>
        </p:txBody>
      </p: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249122730"/>
              </p:ext>
            </p:extLst>
          </p:nvPr>
        </p:nvGraphicFramePr>
        <p:xfrm>
          <a:off x="1417982" y="1626699"/>
          <a:ext cx="8479069" cy="4314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60"/>
            <a:ext cx="2433318" cy="2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FÖRSÄLJNING PER MARKNAD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0" name="Rak koppling 14"/>
          <p:cNvCxnSpPr/>
          <p:nvPr/>
        </p:nvCxnSpPr>
        <p:spPr>
          <a:xfrm flipH="1">
            <a:off x="2723323" y="337712"/>
            <a:ext cx="9037981" cy="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ktangel"/>
          <p:cNvSpPr/>
          <p:nvPr/>
        </p:nvSpPr>
        <p:spPr>
          <a:xfrm>
            <a:off x="561672" y="2160868"/>
            <a:ext cx="3380851" cy="24142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13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712837" y="2365197"/>
            <a:ext cx="3229686" cy="27610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r>
              <a:rPr lang="sv-SE" sz="1200" b="1" dirty="0" err="1" smtClean="0">
                <a:latin typeface="Moderat" panose="00000500000000000000" pitchFamily="50" charset="0"/>
              </a:rPr>
              <a:t>Top</a:t>
            </a:r>
            <a:r>
              <a:rPr lang="sv-SE" sz="1200" b="1" dirty="0" smtClean="0">
                <a:latin typeface="Moderat" panose="00000500000000000000" pitchFamily="50" charset="0"/>
              </a:rPr>
              <a:t> ”3” fokus marknader står för 88% av totala omsättningen 2023</a:t>
            </a:r>
            <a:endParaRPr lang="sv-SE" sz="1200" b="1" dirty="0">
              <a:latin typeface="Moderat" panose="00000500000000000000" pitchFamily="50" charset="0"/>
            </a:endParaRPr>
          </a:p>
          <a:p>
            <a:endParaRPr lang="sv-SE" sz="1200" b="1" dirty="0">
              <a:latin typeface="Moderat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v-SE" sz="1200" dirty="0" smtClean="0">
                <a:latin typeface="Moderat" panose="00000500000000000000" pitchFamily="50" charset="0"/>
              </a:rPr>
              <a:t>Frankrike / Belgien : 		42%</a:t>
            </a:r>
            <a:endParaRPr lang="sv-SE" sz="1100" i="1" dirty="0" smtClean="0">
              <a:latin typeface="Moderat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v-SE" sz="1200" dirty="0" smtClean="0">
                <a:latin typeface="Moderat" panose="00000500000000000000" pitchFamily="50" charset="0"/>
              </a:rPr>
              <a:t>Tyskland </a:t>
            </a:r>
            <a:r>
              <a:rPr lang="sv-SE" sz="1200" dirty="0">
                <a:latin typeface="Moderat" panose="00000500000000000000" pitchFamily="50" charset="0"/>
              </a:rPr>
              <a:t>: </a:t>
            </a:r>
            <a:r>
              <a:rPr lang="sv-SE" sz="1200" dirty="0" smtClean="0">
                <a:latin typeface="Moderat" panose="00000500000000000000" pitchFamily="50" charset="0"/>
              </a:rPr>
              <a:t>		26% </a:t>
            </a:r>
            <a:r>
              <a:rPr lang="sv-SE" sz="1100" i="1" dirty="0" smtClean="0">
                <a:latin typeface="Moderat" panose="00000500000000000000" pitchFamily="50" charset="0"/>
              </a:rPr>
              <a:t> </a:t>
            </a:r>
            <a:endParaRPr lang="sv-SE" sz="1100" i="1" dirty="0">
              <a:latin typeface="Moderat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sv-SE" sz="1200" dirty="0" smtClean="0">
                <a:latin typeface="Moderat" panose="00000500000000000000" pitchFamily="50" charset="0"/>
              </a:rPr>
              <a:t>Norden (Sverige &amp; Norge) </a:t>
            </a:r>
            <a:r>
              <a:rPr lang="sv-SE" sz="1200" dirty="0">
                <a:latin typeface="Moderat" panose="00000500000000000000" pitchFamily="50" charset="0"/>
              </a:rPr>
              <a:t>: </a:t>
            </a:r>
            <a:r>
              <a:rPr lang="sv-SE" sz="1200" dirty="0" smtClean="0">
                <a:latin typeface="Moderat" panose="00000500000000000000" pitchFamily="50" charset="0"/>
              </a:rPr>
              <a:t>	20% </a:t>
            </a:r>
            <a:endParaRPr lang="sv-SE" sz="1100" i="1" dirty="0" smtClean="0">
              <a:latin typeface="Moderat" panose="00000500000000000000" pitchFamily="50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sv-SE" sz="1200" dirty="0" smtClean="0">
                <a:latin typeface="Moderat" panose="00000500000000000000" pitchFamily="50" charset="0"/>
              </a:rPr>
              <a:t>Övriga marknader </a:t>
            </a:r>
            <a:r>
              <a:rPr lang="sv-SE" sz="1200" dirty="0">
                <a:latin typeface="Moderat" panose="00000500000000000000" pitchFamily="50" charset="0"/>
              </a:rPr>
              <a:t>: </a:t>
            </a:r>
            <a:r>
              <a:rPr lang="sv-SE" sz="1200" dirty="0" smtClean="0">
                <a:latin typeface="Moderat" panose="00000500000000000000" pitchFamily="50" charset="0"/>
              </a:rPr>
              <a:t>		12%</a:t>
            </a:r>
            <a:r>
              <a:rPr lang="sv-SE" sz="1100" dirty="0" smtClean="0">
                <a:latin typeface="Moderat" panose="00000500000000000000" pitchFamily="50" charset="0"/>
              </a:rPr>
              <a:t> </a:t>
            </a:r>
            <a:endParaRPr lang="sv-SE" sz="1200" dirty="0" smtClean="0">
              <a:latin typeface="Moderat" panose="00000500000000000000" pitchFamily="50" charset="0"/>
            </a:endParaRPr>
          </a:p>
          <a:p>
            <a:endParaRPr lang="sv-SE" sz="1200" dirty="0">
              <a:latin typeface="Moderat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200" b="1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b="1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b="1" dirty="0">
              <a:latin typeface="Moderat" panose="00000500000000000000" pitchFamily="50" charset="0"/>
            </a:endParaRPr>
          </a:p>
          <a:p>
            <a:pPr>
              <a:lnSpc>
                <a:spcPct val="100000"/>
              </a:lnSpc>
              <a:buFontTx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dirty="0">
              <a:latin typeface="Moderat" panose="00000500000000000000" pitchFamily="50" charset="0"/>
            </a:endParaRPr>
          </a:p>
        </p:txBody>
      </p:sp>
      <p:sp>
        <p:nvSpPr>
          <p:cNvPr id="14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1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759" y="6375414"/>
            <a:ext cx="1020783" cy="397708"/>
          </a:xfrm>
          <a:prstGeom prst="rect">
            <a:avLst/>
          </a:prstGeom>
        </p:spPr>
      </p:pic>
      <p:sp>
        <p:nvSpPr>
          <p:cNvPr id="12" name="Underrubrik 2"/>
          <p:cNvSpPr txBox="1">
            <a:spLocks/>
          </p:cNvSpPr>
          <p:nvPr/>
        </p:nvSpPr>
        <p:spPr>
          <a:xfrm>
            <a:off x="759677" y="4247090"/>
            <a:ext cx="2957558" cy="10834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vert="horz" lIns="91440" tIns="144000" rIns="91440" bIns="14400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sv-SE" sz="10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Sammantaget </a:t>
            </a:r>
            <a:r>
              <a:rPr lang="sv-SE" sz="10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ser Ellen en fin löpande tillväxt, framför allt i Norden och marknader med distribution av hela produktportföljen där den nya designen lanserats</a:t>
            </a:r>
            <a:endParaRPr lang="en-US" sz="10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695" y="3367983"/>
            <a:ext cx="3709984" cy="208622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708167" y="2160868"/>
            <a:ext cx="3881041" cy="102143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v-SE" sz="1050" dirty="0">
                <a:latin typeface="Arial" panose="020B0604020202020204" pitchFamily="34" charset="0"/>
                <a:ea typeface="Arial" panose="020B0604020202020204" pitchFamily="34" charset="0"/>
              </a:rPr>
              <a:t>Försäljningen i Norden baseras på </a:t>
            </a:r>
            <a:r>
              <a:rPr lang="sv-SE" sz="1050" dirty="0" smtClean="0">
                <a:latin typeface="Arial" panose="020B0604020202020204" pitchFamily="34" charset="0"/>
                <a:ea typeface="Arial" panose="020B0604020202020204" pitchFamily="34" charset="0"/>
              </a:rPr>
              <a:t>en bred distribution </a:t>
            </a:r>
            <a:r>
              <a:rPr lang="sv-SE" sz="1050" dirty="0">
                <a:latin typeface="Arial" panose="020B0604020202020204" pitchFamily="34" charset="0"/>
                <a:ea typeface="Arial" panose="020B0604020202020204" pitchFamily="34" charset="0"/>
              </a:rPr>
              <a:t>av </a:t>
            </a:r>
            <a:r>
              <a:rPr lang="sv-SE" sz="1050" dirty="0" smtClean="0">
                <a:latin typeface="Arial" panose="020B0604020202020204" pitchFamily="34" charset="0"/>
                <a:ea typeface="Arial" panose="020B0604020202020204" pitchFamily="34" charset="0"/>
              </a:rPr>
              <a:t>helheten av Ellens produktportfölj.</a:t>
            </a: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sv-SE" sz="1050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sv-SE" sz="1050" b="1" dirty="0" smtClean="0">
                <a:latin typeface="Arial" panose="020B0604020202020204" pitchFamily="34" charset="0"/>
                <a:ea typeface="Arial" panose="020B0604020202020204" pitchFamily="34" charset="0"/>
              </a:rPr>
              <a:t>POTENTIAL </a:t>
            </a:r>
            <a:r>
              <a:rPr lang="sv-SE" sz="1050" b="1" dirty="0">
                <a:latin typeface="Arial" panose="020B0604020202020204" pitchFamily="34" charset="0"/>
                <a:ea typeface="Arial" panose="020B0604020202020204" pitchFamily="34" charset="0"/>
              </a:rPr>
              <a:t>att driva tillväxt med utökad </a:t>
            </a:r>
            <a:r>
              <a:rPr lang="sv-SE" sz="1050" b="1" dirty="0" smtClean="0">
                <a:latin typeface="Arial" panose="020B0604020202020204" pitchFamily="34" charset="0"/>
                <a:ea typeface="Arial" panose="020B0604020202020204" pitchFamily="34" charset="0"/>
              </a:rPr>
              <a:t>distribution av helheten av Ellens produktportfölj på fler marknader.</a:t>
            </a:r>
            <a:endParaRPr lang="sv-SE" sz="1050" b="1" u="none" strike="noStrike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2087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latshållare för innehåll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6" name="Rektangel">
            <a:extLst>
              <a:ext uri="{FF2B5EF4-FFF2-40B4-BE49-F238E27FC236}">
                <a16:creationId xmlns:a16="http://schemas.microsoft.com/office/drawing/2014/main" id="{83C8408E-49A4-FC45-90E6-374C2016BDB9}"/>
              </a:ext>
            </a:extLst>
          </p:cNvPr>
          <p:cNvSpPr/>
          <p:nvPr/>
        </p:nvSpPr>
        <p:spPr>
          <a:xfrm>
            <a:off x="1033946" y="1302134"/>
            <a:ext cx="8580506" cy="5679852"/>
          </a:xfrm>
          <a:prstGeom prst="rect">
            <a:avLst/>
          </a:prstGeom>
          <a:solidFill>
            <a:srgbClr val="FFFFFF">
              <a:alpha val="89137"/>
            </a:srgbClr>
          </a:solidFill>
          <a:ln w="254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10000"/>
              </a:lnSpc>
              <a:defRPr sz="1300" spc="0"/>
            </a:pPr>
            <a:endParaRPr lang="sv-SE"/>
          </a:p>
        </p:txBody>
      </p:sp>
      <p:sp>
        <p:nvSpPr>
          <p:cNvPr id="8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1324301" y="1993862"/>
            <a:ext cx="8336533" cy="10680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FOKUS &amp; PRIORITERINGAR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1324301" y="2717552"/>
            <a:ext cx="7919089" cy="35817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 defTabSz="628608" hangingPunct="0">
              <a:tabLst>
                <a:tab pos="3524015" algn="l"/>
              </a:tabLst>
              <a:defRPr/>
            </a:pPr>
            <a:r>
              <a:rPr lang="sv-SE" sz="1600" kern="0" spc="-28" dirty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Övergripande fokus är att driva </a:t>
            </a:r>
            <a:r>
              <a:rPr lang="sv-SE" sz="1600" b="1" kern="0" spc="-28" dirty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lönsam försäljningstillväxt via ett antal strategiskt viktiga områden</a:t>
            </a:r>
            <a:r>
              <a:rPr lang="sv-SE" sz="1600" kern="0" spc="-28" dirty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. Allt enligt Ellens affärsplan och strategi för framtiden</a:t>
            </a:r>
            <a:r>
              <a:rPr lang="sv-SE" sz="1600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.</a:t>
            </a:r>
          </a:p>
          <a:p>
            <a:pPr lvl="0" defTabSz="628608" hangingPunct="0">
              <a:tabLst>
                <a:tab pos="3524015" algn="l"/>
              </a:tabLst>
              <a:defRPr/>
            </a:pPr>
            <a:endParaRPr lang="sv-SE" sz="1600" kern="0" spc="-28" dirty="0">
              <a:solidFill>
                <a:srgbClr val="000000"/>
              </a:solidFill>
              <a:latin typeface="Moderat" panose="00000500000000000000" pitchFamily="50" charset="0"/>
              <a:sym typeface="Neue Haas Grotesk Display Pro 45 Light"/>
            </a:endParaRPr>
          </a:p>
          <a:p>
            <a:pPr marL="342900" lvl="0" indent="-342900" defTabSz="628608" hangingPunct="0">
              <a:buFont typeface="Arial" panose="020B0604020202020204" pitchFamily="34" charset="0"/>
              <a:buChar char="•"/>
              <a:tabLst>
                <a:tab pos="3524015" algn="l"/>
              </a:tabLst>
              <a:defRPr/>
            </a:pPr>
            <a:r>
              <a:rPr lang="sv-SE" sz="1600" b="1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Utökad distribution och tillgänglighet </a:t>
            </a:r>
            <a:r>
              <a:rPr lang="sv-SE" sz="1600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för Ellens produktportfölj i butik och online</a:t>
            </a:r>
          </a:p>
          <a:p>
            <a:pPr marL="342900" lvl="0" indent="-342900" defTabSz="628608" hangingPunct="0">
              <a:buFont typeface="Arial" panose="020B0604020202020204" pitchFamily="34" charset="0"/>
              <a:buChar char="•"/>
              <a:tabLst>
                <a:tab pos="3524015" algn="l"/>
              </a:tabLst>
              <a:defRPr/>
            </a:pPr>
            <a:endParaRPr lang="sv-SE" sz="1600" b="1" kern="0" spc="-28" dirty="0">
              <a:solidFill>
                <a:srgbClr val="000000"/>
              </a:solidFill>
              <a:latin typeface="Moderat" panose="00000500000000000000" pitchFamily="50" charset="0"/>
              <a:sym typeface="Neue Haas Grotesk Display Pro 45 Light"/>
            </a:endParaRPr>
          </a:p>
          <a:p>
            <a:pPr marL="342900" lvl="0" indent="-342900" defTabSz="628608" hangingPunct="0">
              <a:buFont typeface="Arial" panose="020B0604020202020204" pitchFamily="34" charset="0"/>
              <a:buChar char="•"/>
              <a:tabLst>
                <a:tab pos="3524015" algn="l"/>
              </a:tabLst>
              <a:defRPr/>
            </a:pPr>
            <a:r>
              <a:rPr lang="sv-SE" sz="1600" b="1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Marknadsinvesteringar </a:t>
            </a:r>
            <a:r>
              <a:rPr lang="sv-SE" sz="1600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för att </a:t>
            </a:r>
            <a:r>
              <a:rPr lang="sv-SE" sz="1600" b="1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stärka </a:t>
            </a:r>
            <a:r>
              <a:rPr lang="sv-SE" sz="1600" b="1" kern="0" spc="-28" dirty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kännedomen </a:t>
            </a:r>
            <a:r>
              <a:rPr lang="sv-SE" sz="1600" kern="0" spc="-28" dirty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om </a:t>
            </a:r>
            <a:r>
              <a:rPr lang="sv-SE" sz="1600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Ellens </a:t>
            </a:r>
            <a:r>
              <a:rPr lang="sv-SE" sz="1600" kern="0" spc="-28" dirty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produktportfölj </a:t>
            </a:r>
            <a:r>
              <a:rPr lang="sv-SE" sz="1600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samt fortsätta </a:t>
            </a:r>
            <a:r>
              <a:rPr lang="sv-SE" sz="1600" kern="0" spc="-28" dirty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utveckla </a:t>
            </a:r>
            <a:r>
              <a:rPr lang="sv-SE" sz="1600" b="1" kern="0" spc="-28" dirty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Ellens Intimvårdsskola </a:t>
            </a:r>
            <a:endParaRPr lang="sv-SE" sz="1600" b="1" kern="0" spc="-28" dirty="0" smtClean="0">
              <a:solidFill>
                <a:srgbClr val="000000"/>
              </a:solidFill>
              <a:latin typeface="Moderat" panose="00000500000000000000" pitchFamily="50" charset="0"/>
              <a:sym typeface="Neue Haas Grotesk Display Pro 45 Light"/>
            </a:endParaRPr>
          </a:p>
          <a:p>
            <a:pPr marL="342900" lvl="0" indent="-342900" defTabSz="628608" hangingPunct="0">
              <a:buFont typeface="Arial" panose="020B0604020202020204" pitchFamily="34" charset="0"/>
              <a:buChar char="•"/>
              <a:tabLst>
                <a:tab pos="3524015" algn="l"/>
              </a:tabLst>
              <a:defRPr/>
            </a:pPr>
            <a:endParaRPr lang="sv-SE" sz="1600" b="1" kern="0" spc="-28" dirty="0">
              <a:solidFill>
                <a:srgbClr val="000000"/>
              </a:solidFill>
              <a:latin typeface="Moderat" panose="00000500000000000000" pitchFamily="50" charset="0"/>
              <a:sym typeface="Neue Haas Grotesk Display Pro 45 Light"/>
            </a:endParaRPr>
          </a:p>
          <a:p>
            <a:pPr marL="342900" lvl="0" indent="-342900" defTabSz="628608" hangingPunct="0">
              <a:buFont typeface="Arial" panose="020B0604020202020204" pitchFamily="34" charset="0"/>
              <a:buChar char="•"/>
              <a:tabLst>
                <a:tab pos="3524015" algn="l"/>
              </a:tabLst>
              <a:defRPr/>
            </a:pPr>
            <a:r>
              <a:rPr lang="sv-SE" sz="1600" b="1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Fortsatt harmonisering av Ellens varumärke </a:t>
            </a:r>
            <a:r>
              <a:rPr lang="sv-SE" sz="1600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på fler marknader för att bygga ett starkt varumärke för framtiden</a:t>
            </a:r>
          </a:p>
          <a:p>
            <a:pPr marL="342900" lvl="0" indent="-342900" defTabSz="628608" hangingPunct="0">
              <a:buFont typeface="Arial" panose="020B0604020202020204" pitchFamily="34" charset="0"/>
              <a:buChar char="•"/>
              <a:tabLst>
                <a:tab pos="3524015" algn="l"/>
              </a:tabLst>
              <a:defRPr/>
            </a:pPr>
            <a:endParaRPr lang="sv-SE" sz="1600" kern="0" spc="-28" dirty="0">
              <a:solidFill>
                <a:srgbClr val="000000"/>
              </a:solidFill>
              <a:latin typeface="Moderat" panose="00000500000000000000" pitchFamily="50" charset="0"/>
              <a:sym typeface="Neue Haas Grotesk Display Pro 45 Light"/>
            </a:endParaRPr>
          </a:p>
          <a:p>
            <a:pPr marL="342900" lvl="0" indent="-342900" defTabSz="628608" hangingPunct="0">
              <a:buFont typeface="Arial" panose="020B0604020202020204" pitchFamily="34" charset="0"/>
              <a:buChar char="•"/>
              <a:tabLst>
                <a:tab pos="3524015" algn="l"/>
              </a:tabLst>
              <a:defRPr/>
            </a:pPr>
            <a:r>
              <a:rPr lang="sv-SE" sz="1600" b="1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Lansera nya relevanta intimprodukter </a:t>
            </a:r>
            <a:r>
              <a:rPr lang="sv-SE" sz="1600" kern="0" spc="-28" dirty="0" smtClean="0">
                <a:solidFill>
                  <a:srgbClr val="000000"/>
                </a:solidFill>
                <a:latin typeface="Moderat" panose="00000500000000000000" pitchFamily="50" charset="0"/>
                <a:sym typeface="Neue Haas Grotesk Display Pro 45 Light"/>
              </a:rPr>
              <a:t>för att bredda och stärka Ellens produktportfölj</a:t>
            </a:r>
          </a:p>
          <a:p>
            <a:pPr marL="342900" lvl="0" indent="-342900" defTabSz="628608" hangingPunct="0">
              <a:buFont typeface="Arial" panose="020B0604020202020204" pitchFamily="34" charset="0"/>
              <a:buChar char="•"/>
              <a:tabLst>
                <a:tab pos="3524015" algn="l"/>
              </a:tabLst>
              <a:defRPr/>
            </a:pPr>
            <a:endParaRPr lang="sv-SE" sz="1600" kern="0" spc="-28" dirty="0">
              <a:solidFill>
                <a:srgbClr val="000000"/>
              </a:solidFill>
              <a:latin typeface="Moderat" panose="00000500000000000000" pitchFamily="50" charset="0"/>
              <a:sym typeface="Neue Haas Grotesk Display Pro 45 Light"/>
            </a:endParaRPr>
          </a:p>
          <a:p>
            <a:pPr marL="342900" lvl="0" indent="-342900" defTabSz="628608" hangingPunct="0">
              <a:buFont typeface="Arial" panose="020B0604020202020204" pitchFamily="34" charset="0"/>
              <a:buChar char="•"/>
              <a:tabLst>
                <a:tab pos="3524015" algn="l"/>
              </a:tabLst>
              <a:defRPr/>
            </a:pPr>
            <a:endParaRPr lang="sv-SE" sz="1600" kern="0" spc="-28" dirty="0" smtClean="0">
              <a:solidFill>
                <a:srgbClr val="000000"/>
              </a:solidFill>
              <a:latin typeface="Moderat" panose="00000500000000000000" pitchFamily="50" charset="0"/>
              <a:sym typeface="Neue Haas Grotesk Display Pro 45 Light"/>
            </a:endParaRPr>
          </a:p>
          <a:p>
            <a:pPr lvl="0" defTabSz="628608" hangingPunct="0">
              <a:tabLst>
                <a:tab pos="3524015" algn="l"/>
              </a:tabLst>
              <a:defRPr/>
            </a:pPr>
            <a:endParaRPr lang="sv-SE" sz="1600" b="1" kern="0" spc="-28" dirty="0" smtClean="0">
              <a:solidFill>
                <a:srgbClr val="000000"/>
              </a:solidFill>
              <a:latin typeface="Moderat" panose="00000500000000000000" pitchFamily="50" charset="0"/>
              <a:sym typeface="Neue Haas Grotesk Display Pro 45 Light"/>
            </a:endParaRPr>
          </a:p>
          <a:p>
            <a:pPr lvl="0" defTabSz="628608" hangingPunct="0">
              <a:tabLst>
                <a:tab pos="3524015" algn="l"/>
              </a:tabLst>
              <a:defRPr/>
            </a:pPr>
            <a:endParaRPr lang="sv-SE" sz="1600" kern="0" spc="-28" dirty="0">
              <a:solidFill>
                <a:srgbClr val="000000"/>
              </a:solidFill>
              <a:latin typeface="Moderat" panose="00000500000000000000" pitchFamily="50" charset="0"/>
              <a:sym typeface="Neue Haas Grotesk Display Pro 45 Light"/>
            </a:endParaRPr>
          </a:p>
        </p:txBody>
      </p:sp>
      <p:sp>
        <p:nvSpPr>
          <p:cNvPr id="11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1324301" y="1499635"/>
            <a:ext cx="4767887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FRAMTIDSUTSIKTER</a:t>
            </a:r>
            <a:endParaRPr lang="sv-SE" sz="1600" dirty="0">
              <a:latin typeface="Moderat" panose="00000500000000000000" pitchFamily="50" charset="0"/>
            </a:endParaRPr>
          </a:p>
        </p:txBody>
      </p:sp>
      <p:pic>
        <p:nvPicPr>
          <p:cNvPr id="13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589" y="5923924"/>
            <a:ext cx="1326311" cy="51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"/>
          <p:cNvSpPr/>
          <p:nvPr/>
        </p:nvSpPr>
        <p:spPr>
          <a:xfrm>
            <a:off x="0" y="-14990"/>
            <a:ext cx="12192000" cy="6872990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18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1818598" y="2591860"/>
            <a:ext cx="8554803" cy="718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algn="ctr"/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RESULTAT &amp;</a:t>
            </a:r>
          </a:p>
          <a:p>
            <a:pPr algn="ctr"/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FÖRSÄLJNINGSUTVECKLING</a:t>
            </a:r>
          </a:p>
          <a:p>
            <a:pPr algn="ctr"/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Q1 2024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589" y="5923924"/>
            <a:ext cx="1326311" cy="516745"/>
          </a:xfrm>
          <a:prstGeom prst="rect">
            <a:avLst/>
          </a:prstGeom>
        </p:spPr>
      </p:pic>
      <p:sp>
        <p:nvSpPr>
          <p:cNvPr id="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FÖRSÄLJNINGSUTVECKLING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10" name="Rak koppling 9"/>
          <p:cNvCxnSpPr/>
          <p:nvPr/>
        </p:nvCxnSpPr>
        <p:spPr>
          <a:xfrm flipH="1">
            <a:off x="2743200" y="331694"/>
            <a:ext cx="902970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497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300" spc="0"/>
            </a:pPr>
            <a:endParaRPr kumimoji="0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0" y="250680"/>
            <a:ext cx="3095929" cy="2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kumimoji="0" lang="sv-SE" sz="1200" b="0" i="0" u="none" strike="noStrike" kern="1200" cap="none" spc="-1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at" panose="00000500000000000000" pitchFamily="50" charset="0"/>
                <a:sym typeface="Gill Sans"/>
              </a:rPr>
              <a:t>FÖRSÄLJNINGS-</a:t>
            </a:r>
            <a:r>
              <a:rPr kumimoji="0" lang="sv-SE" sz="1200" b="0" i="0" u="none" strike="noStrike" kern="1200" cap="none" spc="-19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at" panose="00000500000000000000" pitchFamily="50" charset="0"/>
                <a:sym typeface="Gill Sans"/>
              </a:rPr>
              <a:t> &amp;</a:t>
            </a:r>
            <a:r>
              <a:rPr kumimoji="0" lang="sv-SE" sz="1200" b="0" i="0" u="none" strike="noStrike" kern="1200" cap="none" spc="-19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derat" panose="00000500000000000000" pitchFamily="50" charset="0"/>
                <a:sym typeface="Gill Sans"/>
              </a:rPr>
              <a:t> RESULTATUTVECKLING</a:t>
            </a:r>
            <a:endParaRPr kumimoji="0" lang="sv-SE" sz="1200" b="0" i="0" u="none" strike="noStrike" kern="1200" cap="none" spc="-1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at" panose="00000500000000000000" pitchFamily="50" charset="0"/>
              <a:sym typeface="Gill Sans"/>
            </a:endParaRPr>
          </a:p>
        </p:txBody>
      </p:sp>
      <p:cxnSp>
        <p:nvCxnSpPr>
          <p:cNvPr id="20" name="Rak koppling 14"/>
          <p:cNvCxnSpPr>
            <a:endCxn id="16" idx="3"/>
          </p:cNvCxnSpPr>
          <p:nvPr/>
        </p:nvCxnSpPr>
        <p:spPr>
          <a:xfrm flipH="1" flipV="1">
            <a:off x="3657599" y="362329"/>
            <a:ext cx="8115307" cy="117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2" y="752053"/>
            <a:ext cx="11211233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lnSpc>
                <a:spcPct val="80000"/>
              </a:lnSpc>
              <a:defRPr/>
            </a:pPr>
            <a:r>
              <a:rPr lang="en-US" sz="4400" spc="300" dirty="0" smtClean="0">
                <a:solidFill>
                  <a:prstClr val="black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POSITIVT RESULTAT </a:t>
            </a:r>
          </a:p>
          <a:p>
            <a:pPr lvl="0">
              <a:lnSpc>
                <a:spcPct val="80000"/>
              </a:lnSpc>
              <a:defRPr/>
            </a:pPr>
            <a:r>
              <a:rPr lang="en-US" sz="4400" spc="300" dirty="0" smtClean="0">
                <a:solidFill>
                  <a:prstClr val="black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FÖRSTA KVARTALET, </a:t>
            </a:r>
            <a:r>
              <a:rPr lang="en-US" sz="4400" spc="300" dirty="0">
                <a:solidFill>
                  <a:prstClr val="black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2024</a:t>
            </a:r>
            <a:endParaRPr kumimoji="0" lang="en-US" sz="44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  <a:sym typeface="Gill Sans"/>
            </a:endParaRPr>
          </a:p>
        </p:txBody>
      </p:sp>
      <p:graphicFrame>
        <p:nvGraphicFramePr>
          <p:cNvPr id="23" name="Content Placeholder 16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561670" y="1819614"/>
          <a:ext cx="8368980" cy="41257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2098520" y="4076992"/>
            <a:ext cx="342198" cy="380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sv-SE" sz="9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sv-SE" sz="9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</a:p>
          <a:p>
            <a:pPr>
              <a:lnSpc>
                <a:spcPct val="80000"/>
              </a:lnSpc>
            </a:pPr>
            <a:r>
              <a:rPr lang="sv-SE" sz="9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48%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69327" y="4076992"/>
            <a:ext cx="342198" cy="380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sv-SE" sz="9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G</a:t>
            </a:r>
            <a:r>
              <a:rPr lang="sv-SE" sz="9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M </a:t>
            </a:r>
          </a:p>
          <a:p>
            <a:pPr>
              <a:lnSpc>
                <a:spcPct val="80000"/>
              </a:lnSpc>
            </a:pPr>
            <a:r>
              <a:rPr lang="sv-SE" sz="9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55%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969327" y="1943532"/>
            <a:ext cx="342198" cy="380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rtlCol="0" anchor="t">
            <a:no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Moderat" panose="00000500000000000000" pitchFamily="50" charset="0"/>
                <a:ea typeface="+mn-ea"/>
                <a:cs typeface="+mn-cs"/>
              </a:defRPr>
            </a:pPr>
            <a:r>
              <a:rPr lang="sv-SE" sz="900" dirty="0" smtClean="0">
                <a:solidFill>
                  <a:prstClr val="black"/>
                </a:solidFill>
                <a:latin typeface="Moderat" panose="00000500000000000000" pitchFamily="50" charset="0"/>
              </a:rPr>
              <a:t>+51%</a:t>
            </a:r>
            <a:endParaRPr lang="sv-SE" sz="900" dirty="0">
              <a:solidFill>
                <a:prstClr val="black"/>
              </a:solidFill>
              <a:latin typeface="Moderat" panose="00000500000000000000" pitchFamily="50" charset="0"/>
            </a:endParaRP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Moderat" panose="00000500000000000000" pitchFamily="50" charset="0"/>
                <a:ea typeface="+mn-ea"/>
                <a:cs typeface="+mn-cs"/>
              </a:defRPr>
            </a:pPr>
            <a:r>
              <a:rPr lang="sv-SE" sz="900" dirty="0">
                <a:solidFill>
                  <a:prstClr val="black"/>
                </a:solidFill>
                <a:latin typeface="Moderat" panose="00000500000000000000" pitchFamily="50" charset="0"/>
              </a:rPr>
              <a:t>vs. PY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820729" y="1952247"/>
            <a:ext cx="342198" cy="3807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rtlCol="0" anchor="t">
            <a:no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Moderat" panose="00000500000000000000" pitchFamily="50" charset="0"/>
                <a:ea typeface="+mn-ea"/>
                <a:cs typeface="+mn-cs"/>
              </a:defRPr>
            </a:pPr>
            <a:r>
              <a:rPr lang="sv-SE" sz="900" dirty="0" smtClean="0">
                <a:solidFill>
                  <a:prstClr val="black"/>
                </a:solidFill>
                <a:latin typeface="Moderat" panose="00000500000000000000" pitchFamily="50" charset="0"/>
              </a:rPr>
              <a:t>-3%</a:t>
            </a:r>
            <a:endParaRPr lang="sv-SE" sz="900" dirty="0">
              <a:solidFill>
                <a:prstClr val="black"/>
              </a:solidFill>
              <a:latin typeface="Moderat" panose="00000500000000000000" pitchFamily="50" charset="0"/>
            </a:endParaRPr>
          </a:p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Moderat" panose="00000500000000000000" pitchFamily="50" charset="0"/>
                <a:ea typeface="+mn-ea"/>
                <a:cs typeface="+mn-cs"/>
              </a:defRPr>
            </a:pPr>
            <a:r>
              <a:rPr lang="sv-SE" sz="900" dirty="0">
                <a:solidFill>
                  <a:prstClr val="black"/>
                </a:solidFill>
                <a:latin typeface="Moderat" panose="00000500000000000000" pitchFamily="50" charset="0"/>
              </a:rPr>
              <a:t>vs. PY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00" y="3620617"/>
            <a:ext cx="1724677" cy="21540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 numCol="1" rtlCol="0" anchor="t">
            <a:noAutofit/>
          </a:bodyPr>
          <a:lstStyle/>
          <a:p>
            <a:pPr algn="ctr">
              <a:defRPr sz="1000" b="0" i="0" u="none" strike="noStrike" kern="1200" baseline="0">
                <a:solidFill>
                  <a:prstClr val="black"/>
                </a:solidFill>
                <a:latin typeface="Moderat" panose="00000500000000000000" pitchFamily="50" charset="0"/>
                <a:ea typeface="+mn-ea"/>
                <a:cs typeface="+mn-cs"/>
              </a:defRPr>
            </a:pPr>
            <a:r>
              <a:rPr lang="sv-SE" sz="1000" dirty="0" smtClean="0">
                <a:solidFill>
                  <a:prstClr val="black"/>
                </a:solidFill>
                <a:latin typeface="Moderat" panose="00000500000000000000" pitchFamily="50" charset="0"/>
              </a:rPr>
              <a:t>EBITDA MARGIN</a:t>
            </a:r>
            <a:endParaRPr lang="sv-SE" sz="1000" dirty="0">
              <a:solidFill>
                <a:prstClr val="black"/>
              </a:solidFill>
              <a:latin typeface="Moderat" panose="00000500000000000000" pitchFamily="50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7449234" y="4015616"/>
            <a:ext cx="784503" cy="33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900" dirty="0" smtClean="0">
                <a:solidFill>
                  <a:schemeClr val="tx1"/>
                </a:solidFill>
                <a:latin typeface="Moderat" panose="00000500000000000000" pitchFamily="50" charset="0"/>
              </a:rPr>
              <a:t>2%</a:t>
            </a:r>
            <a:endParaRPr lang="sv-SE" sz="900" dirty="0">
              <a:solidFill>
                <a:schemeClr val="tx1"/>
              </a:solidFill>
              <a:latin typeface="Moderat" panose="00000500000000000000" pitchFamily="50" charset="0"/>
            </a:endParaRPr>
          </a:p>
        </p:txBody>
      </p:sp>
      <p:sp>
        <p:nvSpPr>
          <p:cNvPr id="17" name="Rektangel"/>
          <p:cNvSpPr/>
          <p:nvPr/>
        </p:nvSpPr>
        <p:spPr>
          <a:xfrm>
            <a:off x="8795199" y="2185900"/>
            <a:ext cx="3016719" cy="28830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>
              <a:solidFill>
                <a:srgbClr val="FF0000"/>
              </a:solidFill>
              <a:latin typeface="Moderat" panose="00000500000000000000" pitchFamily="50" charset="0"/>
            </a:endParaRPr>
          </a:p>
        </p:txBody>
      </p:sp>
      <p:sp>
        <p:nvSpPr>
          <p:cNvPr id="1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8950987" y="2361487"/>
            <a:ext cx="2705142" cy="23574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b="1" spc="-19" dirty="0" smtClean="0">
                <a:latin typeface="Moderat" panose="00000500000000000000" pitchFamily="50" charset="0"/>
                <a:ea typeface="Gill Sans"/>
                <a:cs typeface="Gill Sans"/>
              </a:rPr>
              <a:t>POSITIVT RÖRELSERESULTAT TROTS NÅGOT LÄGRE FÖRSÄLJNING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spc="-19" dirty="0">
              <a:latin typeface="Moderat" panose="00000500000000000000" pitchFamily="50" charset="0"/>
              <a:ea typeface="Gill Sans"/>
              <a:cs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Ellen möter en stark tillväxt om +51% första kvartalet 2024.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000" spc="-19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 smtClean="0">
                <a:latin typeface="Moderat" panose="00000500000000000000" pitchFamily="50" charset="0"/>
              </a:rPr>
              <a:t>Lägre försäljning till </a:t>
            </a:r>
            <a:r>
              <a:rPr lang="sv-SE" sz="1000" spc="-19" dirty="0" err="1" smtClean="0">
                <a:latin typeface="Moderat" panose="00000500000000000000" pitchFamily="50" charset="0"/>
              </a:rPr>
              <a:t>Biocodex</a:t>
            </a:r>
            <a:r>
              <a:rPr lang="sv-SE" sz="1000" spc="-19" dirty="0" smtClean="0">
                <a:latin typeface="Moderat" panose="00000500000000000000" pitchFamily="50" charset="0"/>
              </a:rPr>
              <a:t>, -42%/- 1,3 MSEK påverkar totala omsättningen för perioden. Drivet av framförallt periodisering, nya förpackningar/AW.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000" spc="-19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 smtClean="0">
                <a:latin typeface="Moderat" panose="00000500000000000000" pitchFamily="50" charset="0"/>
              </a:rPr>
              <a:t>Stark tillväxt i Norden (Sverige &amp; Norge) om drygt +73% för perioden.</a:t>
            </a:r>
            <a:endParaRPr lang="sv-SE" sz="1000" dirty="0" smtClean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000" spc="-19" dirty="0">
              <a:latin typeface="Moderat" panose="00000500000000000000" pitchFamily="50" charset="0"/>
              <a:ea typeface="Gill Sans"/>
              <a:cs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Bruttomarginalen i linje med </a:t>
            </a:r>
            <a:r>
              <a:rPr lang="sv-SE" sz="1000" spc="-19" dirty="0" err="1" smtClean="0">
                <a:latin typeface="Moderat" panose="00000500000000000000" pitchFamily="50" charset="0"/>
                <a:ea typeface="Gill Sans"/>
                <a:cs typeface="Gill Sans"/>
              </a:rPr>
              <a:t>fg</a:t>
            </a:r>
            <a:r>
              <a:rPr lang="sv-SE" sz="1000" spc="-19" dirty="0" smtClean="0">
                <a:latin typeface="Moderat" panose="00000500000000000000" pitchFamily="50" charset="0"/>
                <a:ea typeface="Gill Sans"/>
                <a:cs typeface="Gill Sans"/>
              </a:rPr>
              <a:t>. år</a:t>
            </a:r>
          </a:p>
        </p:txBody>
      </p:sp>
    </p:spTree>
    <p:extLst>
      <p:ext uri="{BB962C8B-B14F-4D97-AF65-F5344CB8AC3E}">
        <p14:creationId xmlns:p14="http://schemas.microsoft.com/office/powerpoint/2010/main" val="3815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shutterstock_1778814053.jpg" descr="shutterstock_1778814053.jpg">
            <a:extLst>
              <a:ext uri="{FF2B5EF4-FFF2-40B4-BE49-F238E27FC236}">
                <a16:creationId xmlns:a16="http://schemas.microsoft.com/office/drawing/2014/main" id="{7D816ADB-31CB-C241-9705-3D8FC6B54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589" y="5923924"/>
            <a:ext cx="1326311" cy="516745"/>
          </a:xfrm>
          <a:prstGeom prst="rect">
            <a:avLst/>
          </a:prstGeom>
        </p:spPr>
      </p:pic>
      <p:sp>
        <p:nvSpPr>
          <p:cNvPr id="8" name="Rektangel">
            <a:extLst>
              <a:ext uri="{FF2B5EF4-FFF2-40B4-BE49-F238E27FC236}">
                <a16:creationId xmlns:a16="http://schemas.microsoft.com/office/drawing/2014/main" id="{83C8408E-49A4-FC45-90E6-374C2016BDB9}"/>
              </a:ext>
            </a:extLst>
          </p:cNvPr>
          <p:cNvSpPr/>
          <p:nvPr/>
        </p:nvSpPr>
        <p:spPr>
          <a:xfrm>
            <a:off x="773662" y="4392706"/>
            <a:ext cx="9158841" cy="2899477"/>
          </a:xfrm>
          <a:prstGeom prst="rect">
            <a:avLst/>
          </a:prstGeom>
          <a:solidFill>
            <a:srgbClr val="FFFFFF">
              <a:alpha val="89137"/>
            </a:srgbClr>
          </a:solidFill>
          <a:ln w="254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10000"/>
              </a:lnSpc>
              <a:defRPr sz="1300" spc="0"/>
            </a:pPr>
            <a:endParaRPr lang="sv-SE" dirty="0"/>
          </a:p>
        </p:txBody>
      </p:sp>
      <p:sp>
        <p:nvSpPr>
          <p:cNvPr id="9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1075680" y="4823190"/>
            <a:ext cx="8554803" cy="71811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ORGANISATION &amp; ÄGARE</a:t>
            </a:r>
          </a:p>
          <a:p>
            <a:endParaRPr lang="sv-SE" sz="4400" spc="300" dirty="0" smtClean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82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sp>
        <p:nvSpPr>
          <p:cNvPr id="17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2" y="752053"/>
            <a:ext cx="11211233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ELLEN AB - MAJ 2024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0" y="199127"/>
            <a:ext cx="3095929" cy="2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ORGANISATION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20" name="Rak koppling 14"/>
          <p:cNvCxnSpPr/>
          <p:nvPr/>
        </p:nvCxnSpPr>
        <p:spPr>
          <a:xfrm flipH="1" flipV="1">
            <a:off x="2158738" y="311085"/>
            <a:ext cx="9614168" cy="114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3508303010"/>
              </p:ext>
            </p:extLst>
          </p:nvPr>
        </p:nvGraphicFramePr>
        <p:xfrm>
          <a:off x="487750" y="252065"/>
          <a:ext cx="11359075" cy="499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3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0" y="4277445"/>
            <a:ext cx="8158002" cy="1403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0" rIns="108000" bIns="0" numCol="1" anchor="t">
            <a:noAutofit/>
          </a:bodyPr>
          <a:lstStyle/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spc="-19" dirty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b="1" spc="-19" dirty="0" smtClean="0"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ORGANISATIONSFÖRÄNDRINGAR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spc="-19" dirty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100" spc="-19" dirty="0" smtClean="0"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Centralisering av 3PL-lösning innebär nedstängning av Ellens varulager i Tyskland och därmed uppsägning av personal på 50%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100" spc="-19" dirty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100" spc="-19" dirty="0" smtClean="0"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Order / Administration &amp; Office </a:t>
            </a:r>
            <a:r>
              <a:rPr lang="sv-SE" sz="1100" spc="-19" dirty="0" err="1" smtClean="0"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Coordinator</a:t>
            </a:r>
            <a:r>
              <a:rPr lang="sv-SE" sz="1100" spc="-19" dirty="0" smtClean="0"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 : Nyanställd med minskad sysselsättningsgrad från 100% till 50%</a:t>
            </a:r>
            <a:endParaRPr lang="en-US" sz="1200" spc="-19" dirty="0" smtClean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b="1" spc="-19" dirty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b="1" spc="-19" dirty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856913" y="4010806"/>
            <a:ext cx="628043" cy="209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sv-SE" sz="1000" dirty="0">
                <a:latin typeface="Moderat" panose="00000500000000000000" pitchFamily="50" charset="0"/>
              </a:rPr>
              <a:t>50%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031706" y="4010805"/>
            <a:ext cx="628043" cy="209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 numCol="1" rtlCol="0" anchor="t">
            <a:noAutofit/>
          </a:bodyPr>
          <a:lstStyle/>
          <a:p>
            <a:pPr>
              <a:lnSpc>
                <a:spcPct val="80000"/>
              </a:lnSpc>
            </a:pPr>
            <a:r>
              <a:rPr lang="sv-SE" sz="1000" dirty="0" smtClean="0">
                <a:latin typeface="Moderat" panose="00000500000000000000" pitchFamily="50" charset="0"/>
              </a:rPr>
              <a:t>80%</a:t>
            </a:r>
            <a:endParaRPr lang="sv-SE" sz="1000" dirty="0">
              <a:latin typeface="Mode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81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78179"/>
            <a:ext cx="7870336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FÖRUTSÄTTNINGEN FÖR EN GOD INTIMHÄLSA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cxnSp>
        <p:nvCxnSpPr>
          <p:cNvPr id="10" name="Rak koppling 25"/>
          <p:cNvCxnSpPr/>
          <p:nvPr/>
        </p:nvCxnSpPr>
        <p:spPr>
          <a:xfrm flipH="1" flipV="1">
            <a:off x="2617694" y="322729"/>
            <a:ext cx="9155211" cy="89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noProof="0" dirty="0" smtClean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pH-BALANSERAT UNDERLIV</a:t>
            </a:r>
            <a:endParaRPr kumimoji="0" lang="sv-SE" sz="1200" b="0" i="0" u="none" strike="noStrike" kern="1200" cap="none" spc="-1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at" panose="00000500000000000000" pitchFamily="50" charset="0"/>
              <a:sym typeface="Gill Sans"/>
            </a:endParaRPr>
          </a:p>
        </p:txBody>
      </p:sp>
      <p:sp>
        <p:nvSpPr>
          <p:cNvPr id="14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667964"/>
            <a:ext cx="5487944" cy="29625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80000" rIns="108000" bIns="0" numCol="1" anchor="t">
            <a:noAutofit/>
          </a:bodyPr>
          <a:lstStyle/>
          <a:p>
            <a:pPr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Många kvinnor har </a:t>
            </a:r>
            <a:r>
              <a:rPr lang="sv-SE" sz="14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återkommande underlivsbesvär </a:t>
            </a: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som klåda, irritation och flytningar</a:t>
            </a:r>
          </a:p>
          <a:p>
            <a:pPr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4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</a:endParaRPr>
          </a:p>
          <a:p>
            <a:pPr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Många kvinnor </a:t>
            </a:r>
            <a:r>
              <a:rPr lang="sv-SE" sz="14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besväras av torra och sköra slemhinnor</a:t>
            </a: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 och problemen ökar med stigande ålder</a:t>
            </a:r>
          </a:p>
          <a:p>
            <a:pPr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4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</a:endParaRPr>
          </a:p>
          <a:p>
            <a:pPr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Mjölksyrabakterierna </a:t>
            </a:r>
            <a:r>
              <a:rPr lang="sv-SE" sz="14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balanserar surhetsgraden i slidan </a:t>
            </a: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till ett pH-värde där de flesta andra bakteriearter inte trivs – </a:t>
            </a:r>
            <a:r>
              <a:rPr lang="sv-SE" sz="1400" b="1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grunden till ett friskt underliv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600" dirty="0">
              <a:latin typeface="Moderat" panose="00000500000000000000" pitchFamily="5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129" y="2379706"/>
            <a:ext cx="5312776" cy="3539055"/>
          </a:xfrm>
          <a:prstGeom prst="rect">
            <a:avLst/>
          </a:prstGeom>
        </p:spPr>
      </p:pic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617613"/>
            <a:ext cx="7661159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>
                <a:latin typeface="Moderat" panose="00000500000000000000" pitchFamily="50" charset="0"/>
              </a:rPr>
              <a:t>VARFÖR pH-BALANSERAT UNDERLIV?</a:t>
            </a:r>
          </a:p>
        </p:txBody>
      </p:sp>
    </p:spTree>
    <p:extLst>
      <p:ext uri="{BB962C8B-B14F-4D97-AF65-F5344CB8AC3E}">
        <p14:creationId xmlns:p14="http://schemas.microsoft.com/office/powerpoint/2010/main" val="93839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17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625706" y="207123"/>
            <a:ext cx="1717070" cy="2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ELLENS STYRELSE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20" name="Rak koppling 14"/>
          <p:cNvCxnSpPr>
            <a:endCxn id="17" idx="3"/>
          </p:cNvCxnSpPr>
          <p:nvPr/>
        </p:nvCxnSpPr>
        <p:spPr>
          <a:xfrm flipH="1">
            <a:off x="2342776" y="316312"/>
            <a:ext cx="9430132" cy="24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625706" y="526501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APRIL 2024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22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625705" y="908899"/>
            <a:ext cx="10390884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STYRELESAMMANSÄTTNING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759" y="6375414"/>
            <a:ext cx="1020783" cy="3977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054132" y="1487605"/>
            <a:ext cx="1874410" cy="355191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lIns="108000" tIns="180000" rIns="108000">
            <a:spAutoFit/>
          </a:bodyPr>
          <a:lstStyle/>
          <a:p>
            <a:r>
              <a:rPr lang="sv-SE" sz="1200" dirty="0" smtClean="0">
                <a:latin typeface="Moderat" panose="00000500000000000000" pitchFamily="50" charset="0"/>
              </a:rPr>
              <a:t>Bred och djup </a:t>
            </a:r>
            <a:r>
              <a:rPr lang="sv-SE" sz="1200" dirty="0">
                <a:latin typeface="Moderat" panose="00000500000000000000" pitchFamily="50" charset="0"/>
              </a:rPr>
              <a:t>kunskap </a:t>
            </a:r>
            <a:r>
              <a:rPr lang="sv-SE" sz="1200" dirty="0" smtClean="0">
                <a:latin typeface="Moderat" panose="00000500000000000000" pitchFamily="50" charset="0"/>
              </a:rPr>
              <a:t>om, </a:t>
            </a:r>
            <a:r>
              <a:rPr lang="sv-SE" sz="1200" dirty="0">
                <a:latin typeface="Moderat" panose="00000500000000000000" pitchFamily="50" charset="0"/>
              </a:rPr>
              <a:t>och erfarenhet </a:t>
            </a:r>
            <a:r>
              <a:rPr lang="sv-SE" sz="1200" dirty="0" smtClean="0">
                <a:latin typeface="Moderat" panose="00000500000000000000" pitchFamily="50" charset="0"/>
              </a:rPr>
              <a:t>inom bland annat ekonomi</a:t>
            </a:r>
            <a:r>
              <a:rPr lang="sv-SE" sz="1200" dirty="0">
                <a:latin typeface="Moderat" panose="00000500000000000000" pitchFamily="50" charset="0"/>
              </a:rPr>
              <a:t>, försäljning, varumärkesutveckling och marknadsföring av </a:t>
            </a:r>
            <a:r>
              <a:rPr lang="sv-SE" sz="1200" dirty="0" smtClean="0">
                <a:latin typeface="Moderat" panose="00000500000000000000" pitchFamily="50" charset="0"/>
              </a:rPr>
              <a:t>konsumentvaror </a:t>
            </a:r>
            <a:r>
              <a:rPr lang="sv-SE" sz="1200" dirty="0">
                <a:latin typeface="Moderat" panose="00000500000000000000" pitchFamily="50" charset="0"/>
              </a:rPr>
              <a:t>och OTC inom FMCG och </a:t>
            </a:r>
            <a:r>
              <a:rPr lang="sv-SE" sz="1200" dirty="0" err="1" smtClean="0">
                <a:latin typeface="Moderat" panose="00000500000000000000" pitchFamily="50" charset="0"/>
              </a:rPr>
              <a:t>Pharma</a:t>
            </a:r>
            <a:r>
              <a:rPr lang="sv-SE" sz="1200" dirty="0" smtClean="0">
                <a:latin typeface="Moderat" panose="00000500000000000000" pitchFamily="50" charset="0"/>
              </a:rPr>
              <a:t>.</a:t>
            </a:r>
          </a:p>
          <a:p>
            <a:endParaRPr lang="sv-SE" sz="1200" dirty="0">
              <a:latin typeface="Moderat" panose="00000500000000000000" pitchFamily="50" charset="0"/>
            </a:endParaRPr>
          </a:p>
          <a:p>
            <a:endParaRPr lang="sv-SE" sz="1200" dirty="0" smtClean="0">
              <a:latin typeface="Moderat" panose="00000500000000000000" pitchFamily="50" charset="0"/>
            </a:endParaRPr>
          </a:p>
          <a:p>
            <a:r>
              <a:rPr lang="sv-SE" sz="1200" dirty="0" smtClean="0">
                <a:latin typeface="Moderat" panose="00000500000000000000" pitchFamily="50" charset="0"/>
              </a:rPr>
              <a:t>Väl </a:t>
            </a:r>
            <a:r>
              <a:rPr lang="sv-SE" sz="1200" dirty="0">
                <a:latin typeface="Moderat" panose="00000500000000000000" pitchFamily="50" charset="0"/>
              </a:rPr>
              <a:t>förankrad med de stora ägarna. </a:t>
            </a:r>
            <a:endParaRPr lang="sv-SE" sz="1200" dirty="0" smtClean="0">
              <a:latin typeface="Moderat" panose="00000500000000000000" pitchFamily="50" charset="0"/>
            </a:endParaRPr>
          </a:p>
          <a:p>
            <a:endParaRPr lang="sv-SE" sz="1200" dirty="0">
              <a:latin typeface="Moderat" panose="00000500000000000000" pitchFamily="50" charset="0"/>
            </a:endParaRPr>
          </a:p>
          <a:p>
            <a:r>
              <a:rPr lang="sv-SE" sz="1200" dirty="0">
                <a:latin typeface="Moderat" panose="00000500000000000000" pitchFamily="50" charset="0"/>
              </a:rPr>
              <a:t>Ellens två </a:t>
            </a:r>
            <a:r>
              <a:rPr lang="sv-SE" sz="1200" dirty="0" smtClean="0">
                <a:latin typeface="Moderat" panose="00000500000000000000" pitchFamily="50" charset="0"/>
              </a:rPr>
              <a:t>enskilt största aktieägare </a:t>
            </a:r>
            <a:r>
              <a:rPr lang="sv-SE" sz="1200" dirty="0">
                <a:latin typeface="Moderat" panose="00000500000000000000" pitchFamily="50" charset="0"/>
              </a:rPr>
              <a:t>i styrelsen </a:t>
            </a:r>
          </a:p>
          <a:p>
            <a:endParaRPr lang="sv-SE" sz="1200" dirty="0">
              <a:latin typeface="Moderat" panose="00000500000000000000" pitchFamily="50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05" y="1488520"/>
            <a:ext cx="7378004" cy="23420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3241" y="1488520"/>
            <a:ext cx="1781428" cy="23420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3241" y="3858268"/>
            <a:ext cx="1730301" cy="1552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05" y="3852080"/>
            <a:ext cx="7378004" cy="1612213"/>
          </a:xfrm>
          <a:prstGeom prst="rect">
            <a:avLst/>
          </a:prstGeom>
        </p:spPr>
      </p:pic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2498104" y="5558280"/>
            <a:ext cx="5505606" cy="7670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08000" rIns="108000" bIns="0" numCol="1" anchor="t">
            <a:noAutofit/>
          </a:bodyPr>
          <a:lstStyle/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Mikael Lövgren : 21,68%                                                     Sven Mattsson : 15,87%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Representerar tillsammans totalt, 37,55% av aktieinnehavet i bolaget</a:t>
            </a:r>
            <a:endParaRPr lang="en-US" sz="1200" spc="-19" dirty="0" smtClean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spc="-19" dirty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 marL="171450" lvl="0" indent="-171450"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spc="-19" dirty="0"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58730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Rektangel"/>
          <p:cNvSpPr/>
          <p:nvPr/>
        </p:nvSpPr>
        <p:spPr>
          <a:xfrm>
            <a:off x="0" y="-14990"/>
            <a:ext cx="12192000" cy="6872990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7546040" y="1842129"/>
            <a:ext cx="3812242" cy="3158752"/>
          </a:xfrm>
        </p:spPr>
        <p:txBody>
          <a:bodyPr>
            <a:noAutofit/>
          </a:bodyPr>
          <a:lstStyle/>
          <a:p>
            <a:pPr algn="r">
              <a:lnSpc>
                <a:spcPct val="100000"/>
              </a:lnSpc>
            </a:pPr>
            <a:r>
              <a:rPr lang="sv-SE" sz="3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TACK</a:t>
            </a:r>
            <a:r>
              <a:rPr lang="sv-SE" sz="3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!</a:t>
            </a:r>
          </a:p>
          <a:p>
            <a:pPr algn="r">
              <a:lnSpc>
                <a:spcPct val="100000"/>
              </a:lnSpc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KONTAKT:</a:t>
            </a:r>
          </a:p>
          <a:p>
            <a:pPr algn="r">
              <a:lnSpc>
                <a:spcPct val="100000"/>
              </a:lnSpc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CHARLOTTA NILSSON</a:t>
            </a:r>
          </a:p>
          <a:p>
            <a:pPr algn="r">
              <a:lnSpc>
                <a:spcPct val="100000"/>
              </a:lnSpc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CEO</a:t>
            </a:r>
          </a:p>
          <a:p>
            <a:pPr algn="r"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err="1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Cellphone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 +46 761 35 86 88 I 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hlinkClick r:id="rId2"/>
              </a:rPr>
              <a:t>cn@ellen.se</a:t>
            </a:r>
            <a:endParaRPr lang="sv-SE" sz="1200" spc="-19" dirty="0" smtClean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</a:endParaRPr>
          </a:p>
          <a:p>
            <a:pPr algn="r"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Switchboard +46 8 412 10 00 I 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hlinkClick r:id="rId3"/>
              </a:rPr>
              <a:t>www.ellen.se</a:t>
            </a:r>
            <a:endParaRPr lang="sv-SE" sz="1200" spc="-19" dirty="0" smtClean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</a:endParaRPr>
          </a:p>
          <a:p>
            <a:pPr algn="r"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Ellen AB, Barnhusgatan 4 </a:t>
            </a:r>
            <a:r>
              <a:rPr lang="sv-SE" sz="1200" spc="-19" dirty="0" err="1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ög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 </a:t>
            </a:r>
            <a:r>
              <a:rPr lang="sv-SE" sz="1200" spc="-19" dirty="0" err="1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nv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,</a:t>
            </a:r>
          </a:p>
          <a:p>
            <a:pPr algn="r"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</a:rPr>
              <a:t>111 23 Stockholm, Sweden </a:t>
            </a: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</a:endParaRPr>
          </a:p>
          <a:p>
            <a:pPr algn="r"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</a:endParaRPr>
          </a:p>
        </p:txBody>
      </p:sp>
      <p:pic>
        <p:nvPicPr>
          <p:cNvPr id="8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589" y="5923924"/>
            <a:ext cx="1326311" cy="5167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31" y="1635940"/>
            <a:ext cx="6348676" cy="35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50244"/>
            <a:ext cx="7870336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INNEBÄR BLAND ANNAT…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617613"/>
            <a:ext cx="7661159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ETT pH-BALANSERAT UNDERLIV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11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cxnSp>
        <p:nvCxnSpPr>
          <p:cNvPr id="10" name="Rak koppling 25"/>
          <p:cNvCxnSpPr/>
          <p:nvPr/>
        </p:nvCxnSpPr>
        <p:spPr>
          <a:xfrm flipH="1" flipV="1">
            <a:off x="2617694" y="322729"/>
            <a:ext cx="9155211" cy="89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noProof="0" dirty="0" smtClean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pH-BALANSERAT UNDERLIV</a:t>
            </a:r>
            <a:endParaRPr kumimoji="0" lang="sv-SE" sz="1200" b="0" i="0" u="none" strike="noStrike" kern="1200" cap="none" spc="-1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at" panose="00000500000000000000" pitchFamily="50" charset="0"/>
              <a:sym typeface="Gill Sans"/>
            </a:endParaRPr>
          </a:p>
        </p:txBody>
      </p:sp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7030278" y="2451499"/>
            <a:ext cx="4742627" cy="25382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80000" rIns="108000" bIns="0" numCol="1" anchor="t">
            <a:noAutofit/>
          </a:bodyPr>
          <a:lstStyle/>
          <a:p>
            <a:pPr lvl="0">
              <a:spcAft>
                <a:spcPts val="0"/>
              </a:spcAft>
            </a:pPr>
            <a:r>
              <a:rPr lang="sv-SE" sz="1400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 du </a:t>
            </a:r>
            <a:r>
              <a:rPr lang="sv-SE" sz="1400" b="1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undviker besvär och obehag</a:t>
            </a:r>
            <a:endParaRPr lang="sv-SE" sz="1400" b="1" dirty="0">
              <a:solidFill>
                <a:srgbClr val="000000"/>
              </a:solidFill>
              <a:latin typeface="Moderat" panose="00000500000000000000" pitchFamily="50" charset="0"/>
            </a:endParaRPr>
          </a:p>
          <a:p>
            <a:pPr marL="457200">
              <a:spcAft>
                <a:spcPts val="0"/>
              </a:spcAft>
            </a:pPr>
            <a:r>
              <a:rPr lang="sv-SE" sz="1400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400" dirty="0">
              <a:latin typeface="Moderat" panose="00000500000000000000" pitchFamily="50" charset="0"/>
            </a:endParaRPr>
          </a:p>
          <a:p>
            <a:pPr lvl="0">
              <a:spcAft>
                <a:spcPts val="0"/>
              </a:spcAft>
            </a:pPr>
            <a:r>
              <a:rPr lang="sv-SE" sz="1400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 du </a:t>
            </a:r>
            <a:r>
              <a:rPr lang="sv-SE" sz="1400" b="1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undviker irritation och klåda</a:t>
            </a:r>
            <a:endParaRPr lang="sv-SE" sz="1400" b="1" dirty="0">
              <a:solidFill>
                <a:srgbClr val="000000"/>
              </a:solidFill>
              <a:latin typeface="Moderat" panose="00000500000000000000" pitchFamily="50" charset="0"/>
            </a:endParaRPr>
          </a:p>
          <a:p>
            <a:pPr marL="457200">
              <a:spcAft>
                <a:spcPts val="0"/>
              </a:spcAft>
            </a:pPr>
            <a:r>
              <a:rPr lang="sv-SE" sz="1400" b="1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400" b="1" dirty="0">
              <a:latin typeface="Moderat" panose="00000500000000000000" pitchFamily="50" charset="0"/>
            </a:endParaRPr>
          </a:p>
          <a:p>
            <a:pPr lvl="0">
              <a:spcAft>
                <a:spcPts val="0"/>
              </a:spcAft>
            </a:pPr>
            <a:r>
              <a:rPr lang="sv-SE" sz="1400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 du </a:t>
            </a:r>
            <a:r>
              <a:rPr lang="sv-SE" sz="1400" b="1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undviker ett underliv som luktar illa</a:t>
            </a:r>
            <a:endParaRPr lang="sv-SE" sz="1400" b="1" dirty="0">
              <a:solidFill>
                <a:srgbClr val="000000"/>
              </a:solidFill>
              <a:latin typeface="Moderat" panose="00000500000000000000" pitchFamily="50" charset="0"/>
            </a:endParaRPr>
          </a:p>
          <a:p>
            <a:pPr marL="457200">
              <a:spcAft>
                <a:spcPts val="0"/>
              </a:spcAft>
            </a:pPr>
            <a:r>
              <a:rPr lang="sv-SE" sz="1400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1400" dirty="0">
              <a:latin typeface="Moderat" panose="00000500000000000000" pitchFamily="50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sv-SE" sz="1400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 du </a:t>
            </a:r>
            <a:r>
              <a:rPr lang="sv-SE" sz="1400" b="1" kern="0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främjar de goda bakterierna och håller borta de oönskade som gör livet tråkigt för dig och ditt underliv </a:t>
            </a:r>
            <a:endParaRPr lang="sv-SE" sz="1400" b="1" dirty="0">
              <a:solidFill>
                <a:srgbClr val="000000"/>
              </a:solidFill>
              <a:effectLst/>
              <a:latin typeface="Moderat" panose="00000500000000000000" pitchFamily="50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73" y="1735577"/>
            <a:ext cx="6104170" cy="3963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8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575469"/>
            <a:ext cx="8214682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600" dirty="0" smtClean="0">
                <a:latin typeface="Moderat" panose="00000500000000000000" pitchFamily="50" charset="0"/>
              </a:rPr>
              <a:t>ELLEN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1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cxnSp>
        <p:nvCxnSpPr>
          <p:cNvPr id="13" name="Rak koppling 25"/>
          <p:cNvCxnSpPr/>
          <p:nvPr/>
        </p:nvCxnSpPr>
        <p:spPr>
          <a:xfrm flipH="1">
            <a:off x="2055906" y="331694"/>
            <a:ext cx="9716998" cy="1912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MISSION &amp; VISION</a:t>
            </a:r>
            <a:endParaRPr kumimoji="0" lang="sv-SE" sz="1200" b="0" i="0" u="none" strike="noStrike" kern="1200" cap="none" spc="-1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at" panose="00000500000000000000" pitchFamily="50" charset="0"/>
              <a:sym typeface="Gill Sans"/>
            </a:endParaRPr>
          </a:p>
        </p:txBody>
      </p:sp>
      <p:pic>
        <p:nvPicPr>
          <p:cNvPr id="18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sp>
        <p:nvSpPr>
          <p:cNvPr id="11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51895"/>
            <a:ext cx="11211231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AFFÄRSIDÉ &amp; VARUMÄRKESLÖFTE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064831"/>
            <a:ext cx="4817150" cy="10025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08000" rIns="108000" bIns="0" numCol="1" anchor="t">
            <a:noAutofit/>
          </a:bodyPr>
          <a:lstStyle/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b="1" dirty="0" smtClean="0">
                <a:latin typeface="Moderat" panose="00000500000000000000" pitchFamily="50" charset="0"/>
              </a:rPr>
              <a:t>AFFÄRSIDÉ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dirty="0" smtClean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en-US" sz="1200" dirty="0">
                <a:latin typeface="Moderat" panose="00000500000000000000" pitchFamily="50" charset="0"/>
              </a:rPr>
              <a:t>” </a:t>
            </a:r>
            <a:r>
              <a:rPr lang="sv-SE" sz="1200" dirty="0">
                <a:latin typeface="Moderat" panose="00000500000000000000" pitchFamily="50" charset="0"/>
              </a:rPr>
              <a:t>Som svenskt </a:t>
            </a:r>
            <a:r>
              <a:rPr lang="sv-SE" sz="1200" dirty="0" err="1">
                <a:latin typeface="Moderat" panose="00000500000000000000" pitchFamily="50" charset="0"/>
              </a:rPr>
              <a:t>FemTech</a:t>
            </a:r>
            <a:r>
              <a:rPr lang="sv-SE" sz="1200" dirty="0">
                <a:latin typeface="Moderat" panose="00000500000000000000" pitchFamily="50" charset="0"/>
              </a:rPr>
              <a:t>-bolag tillhandahålla innovativa och naturliga premiumprodukter för </a:t>
            </a:r>
            <a:r>
              <a:rPr lang="sv-SE" sz="1200" dirty="0" smtClean="0">
                <a:latin typeface="Moderat" panose="00000500000000000000" pitchFamily="50" charset="0"/>
              </a:rPr>
              <a:t>pH-balanserad </a:t>
            </a:r>
            <a:r>
              <a:rPr lang="sv-SE" sz="1200" dirty="0">
                <a:latin typeface="Moderat" panose="00000500000000000000" pitchFamily="50" charset="0"/>
              </a:rPr>
              <a:t>intimhälsa”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200" dirty="0">
              <a:latin typeface="Moderat" panose="00000500000000000000" pitchFamily="50" charset="0"/>
            </a:endParaRPr>
          </a:p>
        </p:txBody>
      </p:sp>
      <p:pic>
        <p:nvPicPr>
          <p:cNvPr id="15" name="Bildobjekt 32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2" y="3275043"/>
            <a:ext cx="4817151" cy="26147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237" y="2965888"/>
            <a:ext cx="4727728" cy="3151819"/>
          </a:xfrm>
          <a:prstGeom prst="rect">
            <a:avLst/>
          </a:prstGeom>
        </p:spPr>
      </p:pic>
      <p:sp>
        <p:nvSpPr>
          <p:cNvPr id="20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6319519" y="2064831"/>
            <a:ext cx="5095539" cy="168241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08000" rIns="108000" bIns="0" numCol="1" anchor="t">
            <a:noAutofit/>
          </a:bodyPr>
          <a:lstStyle/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b="1" dirty="0" smtClean="0">
                <a:latin typeface="Moderat" panose="00000500000000000000" pitchFamily="50" charset="0"/>
              </a:rPr>
              <a:t>VARUMÄRKESLÖFTE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dirty="0" smtClean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>
                <a:latin typeface="Moderat" panose="00000500000000000000" pitchFamily="50" charset="0"/>
              </a:rPr>
              <a:t>ELLEN, UNDERLIVETS BÄSTA </a:t>
            </a:r>
            <a:r>
              <a:rPr lang="sv-SE" sz="1200" dirty="0" smtClean="0">
                <a:latin typeface="Moderat" panose="00000500000000000000" pitchFamily="50" charset="0"/>
              </a:rPr>
              <a:t>VÄN!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dirty="0" smtClean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>
                <a:latin typeface="Moderat" panose="00000500000000000000" pitchFamily="50" charset="0"/>
              </a:rPr>
              <a:t>Vi möjliggör en balanserad intimhälsa genom livets alla faser. </a:t>
            </a: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dirty="0">
              <a:latin typeface="Moderat" panose="00000500000000000000" pitchFamily="50" charset="0"/>
            </a:endParaRPr>
          </a:p>
          <a:p>
            <a:pPr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>
                <a:latin typeface="Moderat" panose="00000500000000000000" pitchFamily="50" charset="0"/>
              </a:rPr>
              <a:t>I symbios med kroppen och dess naturliga ämnen hjälper vi till att få ett balanserat pH-värde i underlivet - hela livet.</a:t>
            </a:r>
          </a:p>
        </p:txBody>
      </p:sp>
    </p:spTree>
    <p:extLst>
      <p:ext uri="{BB962C8B-B14F-4D97-AF65-F5344CB8AC3E}">
        <p14:creationId xmlns:p14="http://schemas.microsoft.com/office/powerpoint/2010/main" val="198301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">
            <a:extLst>
              <a:ext uri="{FF2B5EF4-FFF2-40B4-BE49-F238E27FC236}">
                <a16:creationId xmlns:a16="http://schemas.microsoft.com/office/drawing/2014/main" id="{83C8408E-49A4-FC45-90E6-374C2016BDB9}"/>
              </a:ext>
            </a:extLst>
          </p:cNvPr>
          <p:cNvSpPr/>
          <p:nvPr/>
        </p:nvSpPr>
        <p:spPr>
          <a:xfrm>
            <a:off x="661837" y="563785"/>
            <a:ext cx="6134844" cy="5639631"/>
          </a:xfrm>
          <a:prstGeom prst="rect">
            <a:avLst/>
          </a:prstGeom>
          <a:solidFill>
            <a:srgbClr val="FFFFFF">
              <a:alpha val="89137"/>
            </a:srgbClr>
          </a:solidFill>
          <a:ln w="254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lnSpc>
                <a:spcPct val="110000"/>
              </a:lnSpc>
              <a:defRPr sz="1300" spc="0"/>
            </a:pPr>
            <a:endParaRPr lang="sv-SE" dirty="0"/>
          </a:p>
        </p:txBody>
      </p:sp>
      <p:sp>
        <p:nvSpPr>
          <p:cNvPr id="12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21512"/>
            <a:ext cx="6097655" cy="1120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BRED MÅLGRUPP &amp; STOR POTENTIAL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661838" y="2543682"/>
            <a:ext cx="5470022" cy="28761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0" rIns="0" bIns="0" numCol="1" anchor="t">
            <a:noAutofit/>
          </a:bodyPr>
          <a:lstStyle/>
          <a:p>
            <a:pPr marL="514350" indent="-5143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400" spc="-19" dirty="0" smtClean="0">
              <a:solidFill>
                <a:srgbClr val="000000"/>
              </a:solidFill>
              <a:latin typeface="Moderat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Från tidiga tonår till kvinnor 80</a:t>
            </a:r>
            <a:r>
              <a:rPr lang="sv-SE" sz="14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+</a:t>
            </a:r>
            <a:endParaRPr lang="sv-SE" sz="14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Kvinnor som har underlivsbesvär och är måna om sin intimhälsa</a:t>
            </a:r>
            <a:r>
              <a:rPr lang="sv-SE" sz="14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.</a:t>
            </a:r>
            <a:endParaRPr lang="sv-SE" sz="14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Kvinnor med obalans i vaginan eller med allmänt torra och sköra slemhinnor</a:t>
            </a:r>
            <a:r>
              <a:rPr lang="sv-SE" sz="14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.</a:t>
            </a:r>
            <a:endParaRPr lang="sv-SE" sz="1400" spc="-19" dirty="0">
              <a:solidFill>
                <a:srgbClr val="000000"/>
              </a:solidFill>
              <a:latin typeface="Moderat" panose="00000500000000000000" pitchFamily="50" charset="0"/>
              <a:ea typeface="Gill Sans"/>
              <a:cs typeface="Gill Sans"/>
              <a:sym typeface="Gill Sans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524015" algn="l"/>
              </a:tabLs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spc="-19" dirty="0">
                <a:solidFill>
                  <a:srgbClr val="000000"/>
                </a:solidFill>
                <a:latin typeface="Moderat" panose="00000500000000000000" pitchFamily="50" charset="0"/>
                <a:ea typeface="Gill Sans"/>
                <a:cs typeface="Gill Sans"/>
                <a:sym typeface="Gill Sans"/>
              </a:rPr>
              <a:t>Kvinnor som tycker det är extra viktigt att ha bra intimvårdsprodukter nära till hands för alla situationer.</a:t>
            </a:r>
          </a:p>
        </p:txBody>
      </p:sp>
      <p:sp>
        <p:nvSpPr>
          <p:cNvPr id="1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641057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>
                <a:latin typeface="Moderat" panose="00000500000000000000" pitchFamily="50" charset="0"/>
              </a:rPr>
              <a:t>PRODUKTER RELEVANTA FÖR ALLA SKEDEN I LIVET! </a:t>
            </a:r>
          </a:p>
        </p:txBody>
      </p:sp>
      <p:pic>
        <p:nvPicPr>
          <p:cNvPr id="1028" name="Picture 4" descr="Vad är förklimakteri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507" y="670167"/>
            <a:ext cx="3903226" cy="31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1030" name="Picture 6" descr="about ell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451" y="3684675"/>
            <a:ext cx="3506669" cy="245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cxnSp>
        <p:nvCxnSpPr>
          <p:cNvPr id="13" name="Rak koppling 25"/>
          <p:cNvCxnSpPr/>
          <p:nvPr/>
        </p:nvCxnSpPr>
        <p:spPr>
          <a:xfrm flipH="1">
            <a:off x="2163482" y="331694"/>
            <a:ext cx="9609422" cy="89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noProof="0" dirty="0" smtClean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ELLENS MÅLGRUPP</a:t>
            </a:r>
            <a:endParaRPr kumimoji="0" lang="sv-SE" sz="1200" b="0" i="0" u="none" strike="noStrike" kern="1200" cap="none" spc="-1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at" panose="00000500000000000000" pitchFamily="50" charset="0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950611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992356"/>
            <a:ext cx="8420171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ETT HÖGAKTUELLT ÄMNE HELT RÄTT I TIDEN</a:t>
            </a:r>
          </a:p>
        </p:txBody>
      </p:sp>
      <p:sp>
        <p:nvSpPr>
          <p:cNvPr id="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617613"/>
            <a:ext cx="7661159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 smtClean="0">
                <a:latin typeface="Moderat" panose="00000500000000000000" pitchFamily="50" charset="0"/>
              </a:rPr>
              <a:t>INTIMHÄLSA I FOKUS</a:t>
            </a:r>
            <a:endParaRPr lang="sv-SE" sz="1600" dirty="0">
              <a:latin typeface="Moderat" panose="00000500000000000000" pitchFamily="50" charset="0"/>
            </a:endParaRPr>
          </a:p>
        </p:txBody>
      </p:sp>
      <p:sp>
        <p:nvSpPr>
          <p:cNvPr id="11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cxnSp>
        <p:nvCxnSpPr>
          <p:cNvPr id="10" name="Rak koppling 25"/>
          <p:cNvCxnSpPr/>
          <p:nvPr/>
        </p:nvCxnSpPr>
        <p:spPr>
          <a:xfrm flipH="1" flipV="1">
            <a:off x="1553882" y="322729"/>
            <a:ext cx="10219024" cy="89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INTIMHÄLSA</a:t>
            </a:r>
            <a:endParaRPr kumimoji="0" lang="sv-SE" sz="1200" b="0" i="0" u="none" strike="noStrike" kern="1200" cap="none" spc="-1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at" panose="00000500000000000000" pitchFamily="50" charset="0"/>
              <a:sym typeface="Gill Sans"/>
            </a:endParaRPr>
          </a:p>
        </p:txBody>
      </p:sp>
      <p:sp>
        <p:nvSpPr>
          <p:cNvPr id="14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379947"/>
            <a:ext cx="3259098" cy="321376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08000" rIns="0" bIns="0" numCol="1" anchor="t">
            <a:noAutofit/>
          </a:bodyPr>
          <a:lstStyle/>
          <a:p>
            <a:pPr>
              <a:lnSpc>
                <a:spcPct val="100000"/>
              </a:lnSpc>
              <a:buFontTx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 smtClean="0">
                <a:latin typeface="Moderat" panose="00000500000000000000" pitchFamily="50" charset="0"/>
              </a:rPr>
              <a:t> </a:t>
            </a:r>
            <a:r>
              <a:rPr lang="sv-SE" sz="1400" b="1" dirty="0" smtClean="0">
                <a:latin typeface="Moderat" panose="00000500000000000000" pitchFamily="50" charset="0"/>
              </a:rPr>
              <a:t>PROBLEM MED INTIMHÄLSAN</a:t>
            </a:r>
          </a:p>
          <a:p>
            <a:pPr>
              <a:lnSpc>
                <a:spcPct val="100000"/>
              </a:lnSpc>
              <a:buFontTx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400" dirty="0" smtClean="0">
              <a:latin typeface="Moderat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>
                <a:latin typeface="Moderat" panose="00000500000000000000" pitchFamily="50" charset="0"/>
              </a:rPr>
              <a:t>Duschar oftare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>
                <a:latin typeface="Moderat" panose="00000500000000000000" pitchFamily="50" charset="0"/>
              </a:rPr>
              <a:t>Intimrakning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>
                <a:latin typeface="Moderat" panose="00000500000000000000" pitchFamily="50" charset="0"/>
              </a:rPr>
              <a:t>Tighta kläder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>
                <a:latin typeface="Moderat" panose="00000500000000000000" pitchFamily="50" charset="0"/>
              </a:rPr>
              <a:t>Sexvanor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>
                <a:latin typeface="Moderat" panose="00000500000000000000" pitchFamily="50" charset="0"/>
              </a:rPr>
              <a:t>Antibiotikabehandling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 smtClean="0">
                <a:latin typeface="Moderat" panose="00000500000000000000" pitchFamily="50" charset="0"/>
              </a:rPr>
              <a:t>Stress</a:t>
            </a:r>
            <a:endParaRPr lang="sv-SE" sz="1400" dirty="0">
              <a:latin typeface="Moderat" panose="00000500000000000000" pitchFamily="50" charset="0"/>
            </a:endParaRPr>
          </a:p>
        </p:txBody>
      </p:sp>
      <p:sp>
        <p:nvSpPr>
          <p:cNvPr id="16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3935809" y="2378163"/>
            <a:ext cx="4287023" cy="321555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108000" rIns="0" bIns="0" numCol="1" anchor="t">
            <a:noAutofit/>
          </a:bodyPr>
          <a:lstStyle/>
          <a:p>
            <a:pPr>
              <a:lnSpc>
                <a:spcPct val="100000"/>
              </a:lnSpc>
              <a:buFontTx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 smtClean="0">
                <a:latin typeface="Moderat" panose="00000500000000000000" pitchFamily="50" charset="0"/>
              </a:rPr>
              <a:t> </a:t>
            </a:r>
            <a:r>
              <a:rPr lang="sv-SE" sz="1400" b="1" dirty="0" smtClean="0">
                <a:latin typeface="Moderat" panose="00000500000000000000" pitchFamily="50" charset="0"/>
              </a:rPr>
              <a:t>NYTT KONSUMENTBETEENDE</a:t>
            </a:r>
          </a:p>
          <a:p>
            <a:pPr>
              <a:lnSpc>
                <a:spcPct val="100000"/>
              </a:lnSpc>
              <a:buFontTx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400" dirty="0" smtClean="0">
              <a:latin typeface="Moderat" panose="00000500000000000000" pitchFamily="50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>
                <a:latin typeface="Moderat" panose="00000500000000000000" pitchFamily="50" charset="0"/>
              </a:rPr>
              <a:t>Mer öppen attityd -&gt; ökad medvetenhet!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 smtClean="0">
                <a:latin typeface="Moderat" panose="00000500000000000000" pitchFamily="50" charset="0"/>
              </a:rPr>
              <a:t>60% </a:t>
            </a:r>
            <a:r>
              <a:rPr lang="sv-SE" sz="1400" dirty="0">
                <a:latin typeface="Moderat" panose="00000500000000000000" pitchFamily="50" charset="0"/>
              </a:rPr>
              <a:t>av kvinnorna </a:t>
            </a:r>
            <a:r>
              <a:rPr lang="sv-SE" sz="1400" dirty="0" smtClean="0">
                <a:latin typeface="Moderat" panose="00000500000000000000" pitchFamily="50" charset="0"/>
              </a:rPr>
              <a:t>säger </a:t>
            </a:r>
            <a:r>
              <a:rPr lang="sv-SE" sz="1400" dirty="0">
                <a:latin typeface="Moderat" panose="00000500000000000000" pitchFamily="50" charset="0"/>
              </a:rPr>
              <a:t>att intimhälsan är mycket viktig för deras välbefinnande.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 smtClean="0">
                <a:latin typeface="Moderat" panose="00000500000000000000" pitchFamily="50" charset="0"/>
              </a:rPr>
              <a:t>90% </a:t>
            </a:r>
            <a:r>
              <a:rPr lang="sv-SE" sz="1400" dirty="0">
                <a:latin typeface="Moderat" panose="00000500000000000000" pitchFamily="50" charset="0"/>
              </a:rPr>
              <a:t>anser att intimhälsoprodukter bör vara skonsamma och pH-balanserande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400" dirty="0">
                <a:latin typeface="Moderat" panose="00000500000000000000" pitchFamily="50" charset="0"/>
              </a:rPr>
              <a:t>Naturliga, skonsamma och oparfymerade produkter efterfrågas.</a:t>
            </a:r>
          </a:p>
        </p:txBody>
      </p:sp>
      <p:sp>
        <p:nvSpPr>
          <p:cNvPr id="2" name="Rectangle 1"/>
          <p:cNvSpPr/>
          <p:nvPr/>
        </p:nvSpPr>
        <p:spPr>
          <a:xfrm>
            <a:off x="561672" y="5725322"/>
            <a:ext cx="7661159" cy="21544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/>
            <a:r>
              <a:rPr lang="sv-SE" sz="800" dirty="0">
                <a:solidFill>
                  <a:srgbClr val="000000"/>
                </a:solidFill>
                <a:latin typeface="Moderat" panose="00000500000000000000" pitchFamily="50" charset="0"/>
              </a:rPr>
              <a:t>Källa : </a:t>
            </a:r>
            <a:r>
              <a:rPr lang="sv-SE" sz="800" dirty="0" smtClean="0">
                <a:solidFill>
                  <a:srgbClr val="000000"/>
                </a:solidFill>
                <a:latin typeface="Moderat" panose="00000500000000000000" pitchFamily="50" charset="0"/>
              </a:rPr>
              <a:t>Silver insiktsstudie, November 2017</a:t>
            </a:r>
            <a:endParaRPr lang="sv-SE" sz="800" dirty="0">
              <a:solidFill>
                <a:srgbClr val="000000"/>
              </a:solidFill>
              <a:latin typeface="Moderat" panose="00000500000000000000" pitchFamily="50" charset="0"/>
            </a:endParaRPr>
          </a:p>
        </p:txBody>
      </p:sp>
      <p:pic>
        <p:nvPicPr>
          <p:cNvPr id="17" name="Bildobjekt 21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2"/>
          <a:stretch/>
        </p:blipFill>
        <p:spPr bwMode="auto">
          <a:xfrm>
            <a:off x="8618071" y="1398494"/>
            <a:ext cx="3077882" cy="4570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8799442" y="2933844"/>
            <a:ext cx="2771005" cy="210419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0" rIns="0" bIns="0" numCol="1" anchor="t">
            <a:noAutofit/>
          </a:bodyPr>
          <a:lstStyle/>
          <a:p>
            <a:pPr lvl="0" algn="ctr">
              <a:spcAft>
                <a:spcPts val="0"/>
              </a:spcAft>
            </a:pPr>
            <a:endParaRPr lang="sv-SE" sz="1400" b="1" dirty="0" smtClean="0">
              <a:effectLst/>
              <a:latin typeface="Moderat" panose="00000500000000000000" pitchFamily="50" charset="0"/>
            </a:endParaRPr>
          </a:p>
          <a:p>
            <a:pPr lvl="0" algn="ctr">
              <a:spcAft>
                <a:spcPts val="0"/>
              </a:spcAft>
            </a:pPr>
            <a:r>
              <a:rPr lang="en-US" sz="1400" b="1" dirty="0" smtClean="0">
                <a:latin typeface="Moderat" panose="00000500000000000000" pitchFamily="50" charset="0"/>
              </a:rPr>
              <a:t>The global market for women's intimate care </a:t>
            </a:r>
            <a:r>
              <a:rPr lang="en-US" sz="1400" b="1" dirty="0">
                <a:latin typeface="Moderat" panose="00000500000000000000" pitchFamily="50" charset="0"/>
              </a:rPr>
              <a:t>products is estimated to be valued at US$ 28.88 billion in 2023 and is expected to reach US$ 43 billion by 2033. </a:t>
            </a:r>
          </a:p>
          <a:p>
            <a:pPr lvl="0" algn="ctr">
              <a:spcAft>
                <a:spcPts val="0"/>
              </a:spcAft>
            </a:pPr>
            <a:endParaRPr lang="sv-SE" sz="1600" b="1" dirty="0" smtClean="0">
              <a:latin typeface="Moderat" panose="00000500000000000000" pitchFamily="50" charset="0"/>
            </a:endParaRPr>
          </a:p>
          <a:p>
            <a:pPr lvl="0" algn="ctr">
              <a:spcAft>
                <a:spcPts val="0"/>
              </a:spcAft>
            </a:pPr>
            <a:r>
              <a:rPr lang="sv-SE" sz="800" dirty="0" smtClean="0">
                <a:latin typeface="Moderat" panose="00000500000000000000" pitchFamily="50" charset="0"/>
              </a:rPr>
              <a:t>Source </a:t>
            </a:r>
            <a:r>
              <a:rPr lang="sv-SE" sz="800" dirty="0">
                <a:latin typeface="Moderat" panose="00000500000000000000" pitchFamily="50" charset="0"/>
              </a:rPr>
              <a:t>: https://www.futuremarketinsights.com/</a:t>
            </a:r>
          </a:p>
          <a:p>
            <a:pPr lvl="0" algn="ctr">
              <a:spcAft>
                <a:spcPts val="0"/>
              </a:spcAft>
            </a:pPr>
            <a:r>
              <a:rPr lang="sv-SE" sz="800" dirty="0" err="1">
                <a:latin typeface="Moderat" panose="00000500000000000000" pitchFamily="50" charset="0"/>
              </a:rPr>
              <a:t>reports</a:t>
            </a:r>
            <a:r>
              <a:rPr lang="sv-SE" sz="800" dirty="0">
                <a:latin typeface="Moderat" panose="00000500000000000000" pitchFamily="50" charset="0"/>
              </a:rPr>
              <a:t>/</a:t>
            </a:r>
            <a:r>
              <a:rPr lang="sv-SE" sz="800" dirty="0" err="1">
                <a:latin typeface="Moderat" panose="00000500000000000000" pitchFamily="50" charset="0"/>
              </a:rPr>
              <a:t>women</a:t>
            </a:r>
            <a:r>
              <a:rPr lang="sv-SE" sz="800" dirty="0">
                <a:latin typeface="Moderat" panose="00000500000000000000" pitchFamily="50" charset="0"/>
              </a:rPr>
              <a:t>-</a:t>
            </a:r>
            <a:r>
              <a:rPr lang="sv-SE" sz="800" dirty="0" err="1">
                <a:latin typeface="Moderat" panose="00000500000000000000" pitchFamily="50" charset="0"/>
              </a:rPr>
              <a:t>intimate</a:t>
            </a:r>
            <a:r>
              <a:rPr lang="sv-SE" sz="800" dirty="0">
                <a:latin typeface="Moderat" panose="00000500000000000000" pitchFamily="50" charset="0"/>
              </a:rPr>
              <a:t>-</a:t>
            </a:r>
            <a:r>
              <a:rPr lang="sv-SE" sz="800" dirty="0" err="1">
                <a:latin typeface="Moderat" panose="00000500000000000000" pitchFamily="50" charset="0"/>
              </a:rPr>
              <a:t>care</a:t>
            </a:r>
            <a:r>
              <a:rPr lang="sv-SE" sz="800" dirty="0">
                <a:latin typeface="Moderat" panose="00000500000000000000" pitchFamily="50" charset="0"/>
              </a:rPr>
              <a:t>-market</a:t>
            </a:r>
          </a:p>
          <a:p>
            <a:pPr lvl="0">
              <a:spcAft>
                <a:spcPts val="0"/>
              </a:spcAft>
            </a:pPr>
            <a:endParaRPr lang="sv-SE" sz="900" b="1" dirty="0">
              <a:effectLst/>
              <a:latin typeface="Moderat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27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1673" y="1004441"/>
            <a:ext cx="11211232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ETT VÄL </a:t>
            </a:r>
            <a:r>
              <a:rPr lang="sv-SE" sz="4400" spc="300" dirty="0" smtClean="0"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ETABLERAT DISTRIBUTÖRSNÄTVERK</a:t>
            </a:r>
            <a:endParaRPr lang="sv-SE" sz="4400" spc="300" dirty="0">
              <a:latin typeface="Moderat" panose="00000500000000000000" pitchFamily="50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635292"/>
            <a:ext cx="7661159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>
                <a:latin typeface="Moderat" panose="00000500000000000000" pitchFamily="50" charset="0"/>
              </a:rPr>
              <a:t>MARKNADER OCH DISTRIBUTÖRER I EUROPA</a:t>
            </a:r>
            <a:endParaRPr lang="sv-SE" sz="1600" b="1" dirty="0">
              <a:latin typeface="Moderat" panose="00000500000000000000" pitchFamily="50" charset="0"/>
            </a:endParaRPr>
          </a:p>
        </p:txBody>
      </p:sp>
      <p:sp>
        <p:nvSpPr>
          <p:cNvPr id="11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9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4870" y="6340496"/>
            <a:ext cx="1178035" cy="458975"/>
          </a:xfrm>
          <a:prstGeom prst="rect">
            <a:avLst/>
          </a:prstGeom>
        </p:spPr>
      </p:pic>
      <p:cxnSp>
        <p:nvCxnSpPr>
          <p:cNvPr id="10" name="Rak koppling 25"/>
          <p:cNvCxnSpPr/>
          <p:nvPr/>
        </p:nvCxnSpPr>
        <p:spPr>
          <a:xfrm flipH="1" flipV="1">
            <a:off x="2259106" y="328706"/>
            <a:ext cx="9513801" cy="29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41159"/>
            <a:ext cx="5971878" cy="2388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 lvl="0"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DISTRIBUTION </a:t>
            </a:r>
            <a:endParaRPr kumimoji="0" lang="sv-SE" sz="1200" b="0" i="0" u="none" strike="noStrike" kern="1200" cap="none" spc="-19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derat" panose="00000500000000000000" pitchFamily="50" charset="0"/>
              <a:sym typeface="Gill Sans"/>
            </a:endParaRPr>
          </a:p>
        </p:txBody>
      </p:sp>
      <p:sp>
        <p:nvSpPr>
          <p:cNvPr id="12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1673" y="2315201"/>
            <a:ext cx="6412868" cy="336644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08000" tIns="0" rIns="0" bIns="0" numCol="1" anchor="t">
            <a:noAutofit/>
          </a:bodyPr>
          <a:lstStyle/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 smtClean="0">
              <a:solidFill>
                <a:srgbClr val="000000"/>
              </a:solidFill>
              <a:latin typeface="Moderat" panose="00000500000000000000" pitchFamily="50" charset="0"/>
              <a:sym typeface="Gill Sans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sym typeface="Gill Sans"/>
              </a:rPr>
              <a:t>Norden, Sverige &amp; Norge 			Ellen AB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Tyskland					Ellen AB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Frankrike &amp; Belgien				</a:t>
            </a:r>
            <a:r>
              <a:rPr lang="sv-SE" sz="1200" spc="-19" dirty="0" err="1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Biocodex</a:t>
            </a: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(IPRAD)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Tjeckien 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				S&amp;D </a:t>
            </a:r>
            <a:r>
              <a:rPr lang="sv-SE" sz="1200" spc="-19" dirty="0" err="1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Pharma</a:t>
            </a:r>
            <a:endParaRPr lang="sv-SE" sz="1200" spc="-19" dirty="0" smtClean="0">
              <a:solidFill>
                <a:srgbClr val="000000"/>
              </a:solidFill>
              <a:latin typeface="Moderat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Ungern, Portugal, Polen, Rumänien, Bulgarien &amp; Malta	Bio-Tech Distribution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Schweiz					Dolsan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Slovenien, </a:t>
            </a:r>
            <a:r>
              <a:rPr lang="sv-SE" sz="1100" i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Serbien</a:t>
            </a:r>
            <a:r>
              <a:rPr lang="sv-SE" sz="1100" i="1" spc="-19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, Bosnien/Hercegovina, Makedonien och Kroatien 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	</a:t>
            </a:r>
            <a:r>
              <a:rPr lang="sv-SE" sz="1200" spc="-19" dirty="0" err="1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Tosama</a:t>
            </a:r>
            <a:endParaRPr lang="sv-SE" sz="1200" spc="-19" dirty="0" smtClean="0">
              <a:solidFill>
                <a:srgbClr val="000000"/>
              </a:solidFill>
              <a:latin typeface="Moderat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Estland 					</a:t>
            </a:r>
            <a:r>
              <a:rPr lang="sv-SE" sz="1200" spc="-19" dirty="0" err="1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Bioplanet</a:t>
            </a: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 OU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Island					</a:t>
            </a:r>
            <a:r>
              <a:rPr lang="sv-SE" sz="1200" spc="-19" dirty="0" err="1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Avita</a:t>
            </a:r>
            <a:endParaRPr lang="sv-SE" sz="1200" spc="-19" dirty="0" smtClean="0">
              <a:solidFill>
                <a:srgbClr val="000000"/>
              </a:solidFill>
              <a:latin typeface="Moderat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lvl="0">
              <a:lnSpc>
                <a:spcPct val="15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  <a:sym typeface="Gill Sans"/>
              </a:rPr>
              <a:t>Flertalet aktörer visar intresse för att lansera Ellens produkter på fler marknader.</a:t>
            </a: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200" spc="-19" dirty="0">
              <a:solidFill>
                <a:srgbClr val="000000"/>
              </a:solidFill>
              <a:latin typeface="Moderat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  <a:p>
            <a:pPr marL="171450" lvl="0" indent="-171450">
              <a:lnSpc>
                <a:spcPct val="150000"/>
              </a:lnSpc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en-US" sz="1400" spc="-19" dirty="0" smtClean="0">
              <a:solidFill>
                <a:srgbClr val="000000"/>
              </a:solidFill>
              <a:latin typeface="Moderat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  <a:sym typeface="Gill San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9C2BC1BA-7F17-9D47-A177-945149B7D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63" y="2176055"/>
            <a:ext cx="1397770" cy="26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63CFB049-E230-0C43-95A8-71AFE2696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6125" y="3379072"/>
            <a:ext cx="1279786" cy="45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AA3B6A3D-C0A3-9D45-82E6-584EEEF98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63" y="2700144"/>
            <a:ext cx="1425366" cy="22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7013" y="3800898"/>
            <a:ext cx="1331868" cy="74984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t="13105" b="16971"/>
          <a:stretch/>
        </p:blipFill>
        <p:spPr>
          <a:xfrm>
            <a:off x="7282178" y="4325277"/>
            <a:ext cx="1261538" cy="49007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7166" y="2127977"/>
            <a:ext cx="997704" cy="40376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41133" y="2697006"/>
            <a:ext cx="853737" cy="4803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2163" y="3138127"/>
            <a:ext cx="1397770" cy="215419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940A5B03-FDC4-344E-9CE2-355B9E6E0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163" y="3509462"/>
            <a:ext cx="1266718" cy="418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319C59B-44B0-AF46-9517-969DF73722A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050" y="3940017"/>
            <a:ext cx="1701866" cy="36760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48050" y="4406469"/>
            <a:ext cx="1694477" cy="356543"/>
          </a:xfrm>
          <a:prstGeom prst="rect">
            <a:avLst/>
          </a:prstGeom>
        </p:spPr>
      </p:pic>
      <p:sp>
        <p:nvSpPr>
          <p:cNvPr id="29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6830364" y="4808585"/>
            <a:ext cx="4942541" cy="14524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tx1"/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8000" tIns="108000" rIns="108000" bIns="0" numCol="1" anchor="t">
            <a:noAutofit/>
          </a:bodyPr>
          <a:lstStyle/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100" spc="-19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Bred distribution gör </a:t>
            </a:r>
            <a:r>
              <a:rPr lang="sv-SE" sz="11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hela </a:t>
            </a:r>
            <a:r>
              <a:rPr lang="sv-SE" sz="1100" spc="-19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Ellens produktportfölj tillgängligt, både i fysiska butiker och online, på Ellens hemmamarknad Sverige</a:t>
            </a:r>
            <a:r>
              <a:rPr lang="sv-SE" sz="1100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endParaRPr lang="sv-SE" sz="1100" spc="-19" dirty="0">
              <a:solidFill>
                <a:srgbClr val="000000"/>
              </a:solidFill>
              <a:latin typeface="Moderat" panose="00000500000000000000" pitchFamily="50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lnSpc>
                <a:spcPct val="1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100" b="1" spc="-19" dirty="0" smtClean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Potential </a:t>
            </a:r>
            <a:r>
              <a:rPr lang="sv-SE" sz="1100" b="1" spc="-19" dirty="0">
                <a:solidFill>
                  <a:srgbClr val="000000"/>
                </a:solidFill>
                <a:latin typeface="Moderat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att ytterligare utöka distributionen och tillgängligheten i de nordiska länderna.</a:t>
            </a:r>
          </a:p>
        </p:txBody>
      </p:sp>
    </p:spTree>
    <p:extLst>
      <p:ext uri="{BB962C8B-B14F-4D97-AF65-F5344CB8AC3E}">
        <p14:creationId xmlns:p14="http://schemas.microsoft.com/office/powerpoint/2010/main" val="354234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ktangel"/>
          <p:cNvSpPr/>
          <p:nvPr/>
        </p:nvSpPr>
        <p:spPr>
          <a:xfrm>
            <a:off x="0" y="6281968"/>
            <a:ext cx="12192000" cy="576032"/>
          </a:xfrm>
          <a:prstGeom prst="rect">
            <a:avLst/>
          </a:prstGeom>
          <a:solidFill>
            <a:srgbClr val="D4A586"/>
          </a:solidFill>
          <a:ln w="254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10000"/>
              </a:lnSpc>
              <a:defRPr sz="1300" spc="0"/>
            </a:pPr>
            <a:endParaRPr dirty="0"/>
          </a:p>
        </p:txBody>
      </p:sp>
      <p:pic>
        <p:nvPicPr>
          <p:cNvPr id="21" name="Bildobjekt 9">
            <a:extLst>
              <a:ext uri="{FF2B5EF4-FFF2-40B4-BE49-F238E27FC236}">
                <a16:creationId xmlns:a16="http://schemas.microsoft.com/office/drawing/2014/main" id="{E755C906-CC63-D547-BB94-4E81E57FA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07759" y="6375414"/>
            <a:ext cx="1020783" cy="3977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018" y="1661774"/>
            <a:ext cx="3262884" cy="1646854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11431" r="3020" b="10324"/>
          <a:stretch/>
        </p:blipFill>
        <p:spPr>
          <a:xfrm>
            <a:off x="8916156" y="1669704"/>
            <a:ext cx="2856753" cy="3986154"/>
          </a:xfrm>
          <a:prstGeom prst="rect">
            <a:avLst/>
          </a:prstGeom>
          <a:ln>
            <a:noFill/>
          </a:ln>
        </p:spPr>
      </p:pic>
      <p:sp>
        <p:nvSpPr>
          <p:cNvPr id="24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58316" y="237884"/>
            <a:ext cx="2170503" cy="2232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200" dirty="0" smtClean="0">
                <a:latin typeface="Moderat" panose="00000500000000000000" pitchFamily="50" charset="0"/>
              </a:rPr>
              <a:t>EXEMPELBILDER BUTIK</a:t>
            </a:r>
            <a:endParaRPr lang="sv-SE" sz="1200" dirty="0">
              <a:latin typeface="Moderat" panose="00000500000000000000" pitchFamily="50" charset="0"/>
            </a:endParaRPr>
          </a:p>
        </p:txBody>
      </p:sp>
      <p:cxnSp>
        <p:nvCxnSpPr>
          <p:cNvPr id="25" name="Rak koppling 14"/>
          <p:cNvCxnSpPr>
            <a:cxnSpLocks/>
          </p:cNvCxnSpPr>
          <p:nvPr/>
        </p:nvCxnSpPr>
        <p:spPr>
          <a:xfrm flipH="1">
            <a:off x="2420471" y="316310"/>
            <a:ext cx="9352438" cy="6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VETENSKAP I FOKUS">
            <a:extLst>
              <a:ext uri="{FF2B5EF4-FFF2-40B4-BE49-F238E27FC236}">
                <a16:creationId xmlns:a16="http://schemas.microsoft.com/office/drawing/2014/main" id="{6F7ACCE9-6486-E142-81EB-25C3A6D9B0D0}"/>
              </a:ext>
            </a:extLst>
          </p:cNvPr>
          <p:cNvSpPr txBox="1"/>
          <p:nvPr/>
        </p:nvSpPr>
        <p:spPr>
          <a:xfrm>
            <a:off x="560149" y="934011"/>
            <a:ext cx="9163754" cy="6380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>
            <a:lvl1pPr>
              <a:buFontTx/>
              <a:defRPr sz="5000" spc="-5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>
              <a:lnSpc>
                <a:spcPct val="80000"/>
              </a:lnSpc>
            </a:pPr>
            <a:r>
              <a:rPr lang="sv-SE" sz="4400" spc="300" dirty="0">
                <a:solidFill>
                  <a:schemeClr val="tx1"/>
                </a:solidFill>
                <a:latin typeface="Moderat" panose="00000500000000000000" pitchFamily="50" charset="0"/>
                <a:ea typeface="Verdana" panose="020B0604030504040204" pitchFamily="34" charset="0"/>
                <a:cs typeface="Verdana" panose="020B0604030504040204" pitchFamily="34" charset="0"/>
              </a:rPr>
              <a:t>SYNLIGHET I BUTIK</a:t>
            </a:r>
          </a:p>
        </p:txBody>
      </p:sp>
      <p:sp>
        <p:nvSpPr>
          <p:cNvPr id="27" name="Ellens produkter bygger på unik forskning och produktutveckling. Fokus ligger på att med hjälp av modern vetenskap erbjuda produkter som kan hjälpa kvinnor…">
            <a:extLst>
              <a:ext uri="{FF2B5EF4-FFF2-40B4-BE49-F238E27FC236}">
                <a16:creationId xmlns:a16="http://schemas.microsoft.com/office/drawing/2014/main" id="{7553875C-C481-6943-9C7C-371BB73739C5}"/>
              </a:ext>
            </a:extLst>
          </p:cNvPr>
          <p:cNvSpPr txBox="1"/>
          <p:nvPr/>
        </p:nvSpPr>
        <p:spPr>
          <a:xfrm>
            <a:off x="560149" y="539608"/>
            <a:ext cx="5971878" cy="2967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 numCol="1" anchor="t">
            <a:noAutofit/>
          </a:bodyPr>
          <a:lstStyle/>
          <a:p>
            <a:pPr>
              <a:lnSpc>
                <a:spcPct val="100000"/>
              </a:lnSpc>
              <a:defRPr sz="2000" spc="-19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lang="sv-SE" sz="1600" dirty="0">
                <a:latin typeface="Moderat" panose="00000500000000000000" pitchFamily="50" charset="0"/>
              </a:rPr>
              <a:t>PLACERING I HYLLA OCH SEKUNDÄRA PLACERINGAR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2C762917-5243-6DF6-0FD1-5DFF91E9D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5167" y="1664137"/>
            <a:ext cx="2168079" cy="2869851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9EA0AFA-6CA1-66F6-6944-6B23E4BA5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109" y="3058113"/>
            <a:ext cx="2237785" cy="3015625"/>
          </a:xfrm>
          <a:prstGeom prst="rect">
            <a:avLst/>
          </a:prstGeom>
          <a:ln>
            <a:noFill/>
          </a:ln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3DC79527-447E-AD21-A97E-F5A633D4EC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257" y="3377380"/>
            <a:ext cx="2032529" cy="2696840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4671" y="3206003"/>
            <a:ext cx="2232736" cy="286773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229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 w="12700" cap="flat">
          <a:noFill/>
          <a:miter lim="400000"/>
        </a:ln>
        <a:effectLst/>
        <a:extLst>
          <a:ext uri="{C572A759-6A51-4108-AA02-DFA0A04FC94B}">
            <ma14:wrappingTextBoxFlag xmlns:r="http://schemas.openxmlformats.org/officeDocument/2006/relationships" xmlns:p="http://schemas.openxmlformats.org/presentationml/2006/main" xmlns="" xmlns:m="http://schemas.openxmlformats.org/officeDocument/2006/math" xmlns:a14="http://schemas.microsoft.com/office/drawing/2010/main" xmlns:ma14="http://schemas.microsoft.com/office/mac/drawingml/2011/main" val="1"/>
          </a:ext>
        </a:extLst>
      </a:spPr>
      <a:bodyPr wrap="square" lIns="0" tIns="0" rIns="0" bIns="0" numCol="1" anchor="t">
        <a:noAutofit/>
      </a:bodyPr>
      <a:lstStyle>
        <a:defPPr>
          <a:lnSpc>
            <a:spcPct val="80000"/>
          </a:lnSpc>
          <a:defRPr sz="4400" spc="300" dirty="0" smtClean="0">
            <a:latin typeface="Corbel" panose="020B0503020204020204" pitchFamily="34" charset="0"/>
            <a:ea typeface="Verdana" panose="020B0604030504040204" pitchFamily="34" charset="0"/>
            <a:cs typeface="Verdana" panose="020B060403050404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4621</TotalTime>
  <Words>2067</Words>
  <Application>Microsoft Office PowerPoint</Application>
  <PresentationFormat>Widescreen</PresentationFormat>
  <Paragraphs>376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-apple-system</vt:lpstr>
      <vt:lpstr>Arial</vt:lpstr>
      <vt:lpstr>Calibri</vt:lpstr>
      <vt:lpstr>Calibri Light</vt:lpstr>
      <vt:lpstr>Gill Sans</vt:lpstr>
      <vt:lpstr>Moderat</vt:lpstr>
      <vt:lpstr>Neue Haas Grotesk Display Pro 45 Light</vt:lpstr>
      <vt:lpstr>Times New Roman</vt:lpstr>
      <vt:lpstr>Verdana</vt:lpstr>
      <vt:lpstr>Office-tema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Nathalie Vetterlein</dc:creator>
  <cp:lastModifiedBy>Charlotta Nilsson</cp:lastModifiedBy>
  <cp:revision>877</cp:revision>
  <dcterms:created xsi:type="dcterms:W3CDTF">2022-01-27T12:23:56Z</dcterms:created>
  <dcterms:modified xsi:type="dcterms:W3CDTF">2024-05-22T12:08:29Z</dcterms:modified>
</cp:coreProperties>
</file>